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91" d="100"/>
          <a:sy n="91" d="100"/>
        </p:scale>
        <p:origin x="12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smtClean="0"/>
              <a:t>Fare clic per modificare lo stile del titolo</a:t>
            </a:r>
            <a:endParaRPr lang="it-IT"/>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ACFB2E67-E145-49ED-B3DE-AE6F352FD93E}" type="datetimeFigureOut">
              <a:rPr lang="it-IT" smtClean="0"/>
              <a:t>22/01/2019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EF79877-4B64-4024-A8E6-E2BD2311EB4E}" type="slidenum">
              <a:rPr lang="it-IT" smtClean="0"/>
              <a:t>‹N›</a:t>
            </a:fld>
            <a:endParaRPr lang="it-IT"/>
          </a:p>
        </p:txBody>
      </p:sp>
    </p:spTree>
    <p:extLst>
      <p:ext uri="{BB962C8B-B14F-4D97-AF65-F5344CB8AC3E}">
        <p14:creationId xmlns:p14="http://schemas.microsoft.com/office/powerpoint/2010/main" val="29855926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ACFB2E67-E145-49ED-B3DE-AE6F352FD93E}" type="datetimeFigureOut">
              <a:rPr lang="it-IT" smtClean="0"/>
              <a:t>22/01/2019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EF79877-4B64-4024-A8E6-E2BD2311EB4E}" type="slidenum">
              <a:rPr lang="it-IT" smtClean="0"/>
              <a:t>‹N›</a:t>
            </a:fld>
            <a:endParaRPr lang="it-IT"/>
          </a:p>
        </p:txBody>
      </p:sp>
    </p:spTree>
    <p:extLst>
      <p:ext uri="{BB962C8B-B14F-4D97-AF65-F5344CB8AC3E}">
        <p14:creationId xmlns:p14="http://schemas.microsoft.com/office/powerpoint/2010/main" val="40784353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ACFB2E67-E145-49ED-B3DE-AE6F352FD93E}" type="datetimeFigureOut">
              <a:rPr lang="it-IT" smtClean="0"/>
              <a:t>22/01/2019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EF79877-4B64-4024-A8E6-E2BD2311EB4E}" type="slidenum">
              <a:rPr lang="it-IT" smtClean="0"/>
              <a:t>‹N›</a:t>
            </a:fld>
            <a:endParaRPr lang="it-IT"/>
          </a:p>
        </p:txBody>
      </p:sp>
    </p:spTree>
    <p:extLst>
      <p:ext uri="{BB962C8B-B14F-4D97-AF65-F5344CB8AC3E}">
        <p14:creationId xmlns:p14="http://schemas.microsoft.com/office/powerpoint/2010/main" val="36877484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ACFB2E67-E145-49ED-B3DE-AE6F352FD93E}" type="datetimeFigureOut">
              <a:rPr lang="it-IT" smtClean="0"/>
              <a:t>22/01/2019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EF79877-4B64-4024-A8E6-E2BD2311EB4E}" type="slidenum">
              <a:rPr lang="it-IT" smtClean="0"/>
              <a:t>‹N›</a:t>
            </a:fld>
            <a:endParaRPr lang="it-IT"/>
          </a:p>
        </p:txBody>
      </p:sp>
    </p:spTree>
    <p:extLst>
      <p:ext uri="{BB962C8B-B14F-4D97-AF65-F5344CB8AC3E}">
        <p14:creationId xmlns:p14="http://schemas.microsoft.com/office/powerpoint/2010/main" val="3208735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smtClean="0"/>
              <a:t>Fare clic per modificare lo stile del titolo</a:t>
            </a:r>
            <a:endParaRPr lang="it-IT"/>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ACFB2E67-E145-49ED-B3DE-AE6F352FD93E}" type="datetimeFigureOut">
              <a:rPr lang="it-IT" smtClean="0"/>
              <a:t>22/01/2019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EF79877-4B64-4024-A8E6-E2BD2311EB4E}" type="slidenum">
              <a:rPr lang="it-IT" smtClean="0"/>
              <a:t>‹N›</a:t>
            </a:fld>
            <a:endParaRPr lang="it-IT"/>
          </a:p>
        </p:txBody>
      </p:sp>
    </p:spTree>
    <p:extLst>
      <p:ext uri="{BB962C8B-B14F-4D97-AF65-F5344CB8AC3E}">
        <p14:creationId xmlns:p14="http://schemas.microsoft.com/office/powerpoint/2010/main" val="10835259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838200" y="1825625"/>
            <a:ext cx="51816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6172200" y="1825625"/>
            <a:ext cx="51816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ACFB2E67-E145-49ED-B3DE-AE6F352FD93E}" type="datetimeFigureOut">
              <a:rPr lang="it-IT" smtClean="0"/>
              <a:t>22/01/2019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AEF79877-4B64-4024-A8E6-E2BD2311EB4E}" type="slidenum">
              <a:rPr lang="it-IT" smtClean="0"/>
              <a:t>‹N›</a:t>
            </a:fld>
            <a:endParaRPr lang="it-IT"/>
          </a:p>
        </p:txBody>
      </p:sp>
    </p:spTree>
    <p:extLst>
      <p:ext uri="{BB962C8B-B14F-4D97-AF65-F5344CB8AC3E}">
        <p14:creationId xmlns:p14="http://schemas.microsoft.com/office/powerpoint/2010/main" val="39464416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smtClean="0"/>
              <a:t>Fare clic per modificare lo stile del titolo</a:t>
            </a:r>
            <a:endParaRPr lang="it-IT"/>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ACFB2E67-E145-49ED-B3DE-AE6F352FD93E}" type="datetimeFigureOut">
              <a:rPr lang="it-IT" smtClean="0"/>
              <a:t>22/01/2019</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AEF79877-4B64-4024-A8E6-E2BD2311EB4E}" type="slidenum">
              <a:rPr lang="it-IT" smtClean="0"/>
              <a:t>‹N›</a:t>
            </a:fld>
            <a:endParaRPr lang="it-IT"/>
          </a:p>
        </p:txBody>
      </p:sp>
    </p:spTree>
    <p:extLst>
      <p:ext uri="{BB962C8B-B14F-4D97-AF65-F5344CB8AC3E}">
        <p14:creationId xmlns:p14="http://schemas.microsoft.com/office/powerpoint/2010/main" val="17797311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ACFB2E67-E145-49ED-B3DE-AE6F352FD93E}" type="datetimeFigureOut">
              <a:rPr lang="it-IT" smtClean="0"/>
              <a:t>22/01/2019</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AEF79877-4B64-4024-A8E6-E2BD2311EB4E}" type="slidenum">
              <a:rPr lang="it-IT" smtClean="0"/>
              <a:t>‹N›</a:t>
            </a:fld>
            <a:endParaRPr lang="it-IT"/>
          </a:p>
        </p:txBody>
      </p:sp>
    </p:spTree>
    <p:extLst>
      <p:ext uri="{BB962C8B-B14F-4D97-AF65-F5344CB8AC3E}">
        <p14:creationId xmlns:p14="http://schemas.microsoft.com/office/powerpoint/2010/main" val="31051291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ACFB2E67-E145-49ED-B3DE-AE6F352FD93E}" type="datetimeFigureOut">
              <a:rPr lang="it-IT" smtClean="0"/>
              <a:t>22/01/2019</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AEF79877-4B64-4024-A8E6-E2BD2311EB4E}" type="slidenum">
              <a:rPr lang="it-IT" smtClean="0"/>
              <a:t>‹N›</a:t>
            </a:fld>
            <a:endParaRPr lang="it-IT"/>
          </a:p>
        </p:txBody>
      </p:sp>
    </p:spTree>
    <p:extLst>
      <p:ext uri="{BB962C8B-B14F-4D97-AF65-F5344CB8AC3E}">
        <p14:creationId xmlns:p14="http://schemas.microsoft.com/office/powerpoint/2010/main" val="26173918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ACFB2E67-E145-49ED-B3DE-AE6F352FD93E}" type="datetimeFigureOut">
              <a:rPr lang="it-IT" smtClean="0"/>
              <a:t>22/01/2019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AEF79877-4B64-4024-A8E6-E2BD2311EB4E}" type="slidenum">
              <a:rPr lang="it-IT" smtClean="0"/>
              <a:t>‹N›</a:t>
            </a:fld>
            <a:endParaRPr lang="it-IT"/>
          </a:p>
        </p:txBody>
      </p:sp>
    </p:spTree>
    <p:extLst>
      <p:ext uri="{BB962C8B-B14F-4D97-AF65-F5344CB8AC3E}">
        <p14:creationId xmlns:p14="http://schemas.microsoft.com/office/powerpoint/2010/main" val="1603695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ACFB2E67-E145-49ED-B3DE-AE6F352FD93E}" type="datetimeFigureOut">
              <a:rPr lang="it-IT" smtClean="0"/>
              <a:t>22/01/2019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AEF79877-4B64-4024-A8E6-E2BD2311EB4E}" type="slidenum">
              <a:rPr lang="it-IT" smtClean="0"/>
              <a:t>‹N›</a:t>
            </a:fld>
            <a:endParaRPr lang="it-IT"/>
          </a:p>
        </p:txBody>
      </p:sp>
    </p:spTree>
    <p:extLst>
      <p:ext uri="{BB962C8B-B14F-4D97-AF65-F5344CB8AC3E}">
        <p14:creationId xmlns:p14="http://schemas.microsoft.com/office/powerpoint/2010/main" val="3671992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FB2E67-E145-49ED-B3DE-AE6F352FD93E}" type="datetimeFigureOut">
              <a:rPr lang="it-IT" smtClean="0"/>
              <a:t>22/01/2019</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F79877-4B64-4024-A8E6-E2BD2311EB4E}" type="slidenum">
              <a:rPr lang="it-IT" smtClean="0"/>
              <a:t>‹N›</a:t>
            </a:fld>
            <a:endParaRPr lang="it-IT"/>
          </a:p>
        </p:txBody>
      </p:sp>
    </p:spTree>
    <p:extLst>
      <p:ext uri="{BB962C8B-B14F-4D97-AF65-F5344CB8AC3E}">
        <p14:creationId xmlns:p14="http://schemas.microsoft.com/office/powerpoint/2010/main" val="10156228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38200" y="442762"/>
            <a:ext cx="10515600" cy="6054291"/>
          </a:xfrm>
        </p:spPr>
        <p:txBody>
          <a:bodyPr>
            <a:normAutofit/>
          </a:bodyPr>
          <a:lstStyle/>
          <a:p>
            <a:pPr marL="0" indent="0" algn="ctr">
              <a:buNone/>
            </a:pPr>
            <a:endParaRPr lang="it-IT" sz="3600" b="1" dirty="0" smtClean="0">
              <a:latin typeface="Times New Roman" panose="02020603050405020304" pitchFamily="18" charset="0"/>
              <a:cs typeface="Times New Roman" panose="02020603050405020304" pitchFamily="18" charset="0"/>
            </a:endParaRPr>
          </a:p>
          <a:p>
            <a:pPr marL="0" indent="0" algn="ctr">
              <a:buNone/>
            </a:pPr>
            <a:r>
              <a:rPr lang="it-IT" sz="3600" b="1" dirty="0" smtClean="0">
                <a:latin typeface="Times New Roman" panose="02020603050405020304" pitchFamily="18" charset="0"/>
                <a:cs typeface="Times New Roman" panose="02020603050405020304" pitchFamily="18" charset="0"/>
              </a:rPr>
              <a:t>LABORATORIO /UNITA’ DIDATTICA</a:t>
            </a:r>
          </a:p>
          <a:p>
            <a:pPr marL="0" indent="0" algn="ctr">
              <a:buNone/>
            </a:pPr>
            <a:r>
              <a:rPr lang="it-IT" sz="3600" b="1" dirty="0" smtClean="0">
                <a:latin typeface="Times New Roman" panose="02020603050405020304" pitchFamily="18" charset="0"/>
                <a:cs typeface="Times New Roman" panose="02020603050405020304" pitchFamily="18" charset="0"/>
              </a:rPr>
              <a:t>Seminario LES</a:t>
            </a:r>
          </a:p>
          <a:p>
            <a:pPr marL="0" indent="0" algn="ctr">
              <a:buNone/>
            </a:pPr>
            <a:endParaRPr lang="it-IT" sz="3600" b="1" dirty="0" smtClean="0">
              <a:latin typeface="Times New Roman" panose="02020603050405020304" pitchFamily="18" charset="0"/>
              <a:cs typeface="Times New Roman" panose="02020603050405020304" pitchFamily="18" charset="0"/>
            </a:endParaRPr>
          </a:p>
          <a:p>
            <a:pPr marL="0" indent="0" algn="ctr">
              <a:buNone/>
            </a:pPr>
            <a:endParaRPr lang="it-IT" sz="3600" b="1" dirty="0">
              <a:latin typeface="Times New Roman" panose="02020603050405020304" pitchFamily="18" charset="0"/>
              <a:cs typeface="Times New Roman" panose="02020603050405020304" pitchFamily="18" charset="0"/>
            </a:endParaRPr>
          </a:p>
          <a:p>
            <a:pPr marL="0" indent="0" algn="ctr">
              <a:buNone/>
            </a:pPr>
            <a:r>
              <a:rPr lang="it-IT" sz="3600" b="1" i="1" dirty="0" smtClean="0">
                <a:latin typeface="Times New Roman" panose="02020603050405020304" pitchFamily="18" charset="0"/>
                <a:cs typeface="Times New Roman" panose="02020603050405020304" pitchFamily="18" charset="0"/>
              </a:rPr>
              <a:t>Mercati Finanziari Efficienti (EMH) vs. Instabilità Finanziaria (FIH)</a:t>
            </a:r>
          </a:p>
          <a:p>
            <a:pPr marL="0" indent="0" algn="ctr">
              <a:buNone/>
            </a:pPr>
            <a:endParaRPr lang="it-IT" sz="3600" b="1" dirty="0">
              <a:latin typeface="Times New Roman" panose="02020603050405020304" pitchFamily="18" charset="0"/>
              <a:cs typeface="Times New Roman" panose="02020603050405020304" pitchFamily="18" charset="0"/>
            </a:endParaRPr>
          </a:p>
          <a:p>
            <a:pPr marL="0" indent="0" algn="ctr">
              <a:buNone/>
            </a:pPr>
            <a:endParaRPr lang="it-IT"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504481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38200" y="544945"/>
            <a:ext cx="10515600" cy="5920510"/>
          </a:xfrm>
        </p:spPr>
        <p:txBody>
          <a:bodyPr>
            <a:normAutofit lnSpcReduction="10000"/>
          </a:bodyPr>
          <a:lstStyle/>
          <a:p>
            <a:pPr algn="just"/>
            <a:r>
              <a:rPr lang="it-IT" dirty="0" smtClean="0">
                <a:latin typeface="Times New Roman" panose="02020603050405020304" pitchFamily="18" charset="0"/>
                <a:cs typeface="Times New Roman" panose="02020603050405020304" pitchFamily="18" charset="0"/>
              </a:rPr>
              <a:t>E</a:t>
            </a:r>
            <a:r>
              <a:rPr lang="it-IT" dirty="0">
                <a:latin typeface="Times New Roman" panose="02020603050405020304" pitchFamily="18" charset="0"/>
                <a:cs typeface="Times New Roman" panose="02020603050405020304" pitchFamily="18" charset="0"/>
              </a:rPr>
              <a:t>' </a:t>
            </a:r>
            <a:r>
              <a:rPr lang="it-IT" b="1" dirty="0">
                <a:latin typeface="Times New Roman" panose="02020603050405020304" pitchFamily="18" charset="0"/>
                <a:cs typeface="Times New Roman" panose="02020603050405020304" pitchFamily="18" charset="0"/>
              </a:rPr>
              <a:t>necessario cercare di monitorare e quantificare questi elementi </a:t>
            </a:r>
            <a:r>
              <a:rPr lang="it-IT" dirty="0">
                <a:latin typeface="Times New Roman" panose="02020603050405020304" pitchFamily="18" charset="0"/>
                <a:cs typeface="Times New Roman" panose="02020603050405020304" pitchFamily="18" charset="0"/>
              </a:rPr>
              <a:t>e considerarli </a:t>
            </a:r>
            <a:r>
              <a:rPr lang="it-IT" b="1" dirty="0">
                <a:latin typeface="Times New Roman" panose="02020603050405020304" pitchFamily="18" charset="0"/>
                <a:cs typeface="Times New Roman" panose="02020603050405020304" pitchFamily="18" charset="0"/>
              </a:rPr>
              <a:t>come un punto cruciale dei forti cambiamenti dei prezzi</a:t>
            </a:r>
            <a:r>
              <a:rPr lang="it-IT" dirty="0">
                <a:latin typeface="Times New Roman" panose="02020603050405020304" pitchFamily="18" charset="0"/>
                <a:cs typeface="Times New Roman" panose="02020603050405020304" pitchFamily="18" charset="0"/>
              </a:rPr>
              <a:t>, poiché </a:t>
            </a:r>
            <a:r>
              <a:rPr lang="it-IT" b="1" dirty="0">
                <a:latin typeface="Times New Roman" panose="02020603050405020304" pitchFamily="18" charset="0"/>
                <a:cs typeface="Times New Roman" panose="02020603050405020304" pitchFamily="18" charset="0"/>
              </a:rPr>
              <a:t>la propagazione delle opinioni e delle informazioni amplificano</a:t>
            </a:r>
            <a:r>
              <a:rPr lang="it-IT" dirty="0">
                <a:latin typeface="Times New Roman" panose="02020603050405020304" pitchFamily="18" charset="0"/>
                <a:cs typeface="Times New Roman" panose="02020603050405020304" pitchFamily="18" charset="0"/>
              </a:rPr>
              <a:t> i </a:t>
            </a:r>
            <a:r>
              <a:rPr lang="it-IT" b="1" dirty="0">
                <a:latin typeface="Times New Roman" panose="02020603050405020304" pitchFamily="18" charset="0"/>
                <a:cs typeface="Times New Roman" panose="02020603050405020304" pitchFamily="18" charset="0"/>
              </a:rPr>
              <a:t>cambiamenti dei prezzi in modo apparentemente </a:t>
            </a:r>
            <a:r>
              <a:rPr lang="it-IT" b="1" dirty="0" smtClean="0">
                <a:latin typeface="Times New Roman" panose="02020603050405020304" pitchFamily="18" charset="0"/>
                <a:cs typeface="Times New Roman" panose="02020603050405020304" pitchFamily="18" charset="0"/>
              </a:rPr>
              <a:t>irrazionale</a:t>
            </a:r>
            <a:r>
              <a:rPr lang="it-IT" dirty="0">
                <a:latin typeface="Times New Roman" panose="02020603050405020304" pitchFamily="18" charset="0"/>
                <a:cs typeface="Times New Roman" panose="02020603050405020304" pitchFamily="18" charset="0"/>
              </a:rPr>
              <a:t> </a:t>
            </a:r>
            <a:r>
              <a:rPr lang="it-IT" dirty="0" smtClean="0">
                <a:latin typeface="Times New Roman" panose="02020603050405020304" pitchFamily="18" charset="0"/>
                <a:cs typeface="Times New Roman" panose="02020603050405020304" pitchFamily="18" charset="0"/>
              </a:rPr>
              <a:t>(«</a:t>
            </a:r>
            <a:r>
              <a:rPr lang="it-IT" b="1" dirty="0" smtClean="0">
                <a:latin typeface="Times New Roman" panose="02020603050405020304" pitchFamily="18" charset="0"/>
                <a:cs typeface="Times New Roman" panose="02020603050405020304" pitchFamily="18" charset="0"/>
              </a:rPr>
              <a:t>informazione privata vs. informazione pubblica</a:t>
            </a:r>
            <a:r>
              <a:rPr lang="it-IT" dirty="0" smtClean="0">
                <a:latin typeface="Times New Roman" panose="02020603050405020304" pitchFamily="18" charset="0"/>
                <a:cs typeface="Times New Roman" panose="02020603050405020304" pitchFamily="18" charset="0"/>
              </a:rPr>
              <a:t>»)</a:t>
            </a:r>
          </a:p>
          <a:p>
            <a:pPr marL="0" indent="0" algn="just">
              <a:buNone/>
            </a:pPr>
            <a:endParaRPr lang="it-IT" dirty="0" smtClean="0">
              <a:latin typeface="Times New Roman" panose="02020603050405020304" pitchFamily="18" charset="0"/>
              <a:cs typeface="Times New Roman" panose="02020603050405020304" pitchFamily="18" charset="0"/>
            </a:endParaRPr>
          </a:p>
          <a:p>
            <a:pPr algn="just"/>
            <a:r>
              <a:rPr lang="it-IT" dirty="0" smtClean="0">
                <a:latin typeface="Times New Roman" panose="02020603050405020304" pitchFamily="18" charset="0"/>
                <a:cs typeface="Times New Roman" panose="02020603050405020304" pitchFamily="18" charset="0"/>
              </a:rPr>
              <a:t>La </a:t>
            </a:r>
            <a:r>
              <a:rPr lang="it-IT" dirty="0">
                <a:latin typeface="Times New Roman" panose="02020603050405020304" pitchFamily="18" charset="0"/>
                <a:cs typeface="Times New Roman" panose="02020603050405020304" pitchFamily="18" charset="0"/>
              </a:rPr>
              <a:t>questione dell'</a:t>
            </a:r>
            <a:r>
              <a:rPr lang="it-IT" b="1" dirty="0">
                <a:latin typeface="Times New Roman" panose="02020603050405020304" pitchFamily="18" charset="0"/>
                <a:cs typeface="Times New Roman" panose="02020603050405020304" pitchFamily="18" charset="0"/>
              </a:rPr>
              <a:t>instabilità </a:t>
            </a:r>
            <a:r>
              <a:rPr lang="it-IT" b="1" dirty="0" smtClean="0">
                <a:latin typeface="Times New Roman" panose="02020603050405020304" pitchFamily="18" charset="0"/>
                <a:cs typeface="Times New Roman" panose="02020603050405020304" pitchFamily="18" charset="0"/>
              </a:rPr>
              <a:t>endogena </a:t>
            </a:r>
            <a:r>
              <a:rPr lang="it-IT" dirty="0">
                <a:latin typeface="Times New Roman" panose="02020603050405020304" pitchFamily="18" charset="0"/>
                <a:cs typeface="Times New Roman" panose="02020603050405020304" pitchFamily="18" charset="0"/>
              </a:rPr>
              <a:t>va poi inserita nel </a:t>
            </a:r>
            <a:r>
              <a:rPr lang="it-IT" b="1" dirty="0">
                <a:latin typeface="Times New Roman" panose="02020603050405020304" pitchFamily="18" charset="0"/>
                <a:cs typeface="Times New Roman" panose="02020603050405020304" pitchFamily="18" charset="0"/>
              </a:rPr>
              <a:t>network di </a:t>
            </a:r>
            <a:r>
              <a:rPr lang="it-IT" b="1" dirty="0" smtClean="0">
                <a:latin typeface="Times New Roman" panose="02020603050405020304" pitchFamily="18" charset="0"/>
                <a:cs typeface="Times New Roman" panose="02020603050405020304" pitchFamily="18" charset="0"/>
              </a:rPr>
              <a:t>relazioni (</a:t>
            </a:r>
            <a:r>
              <a:rPr lang="en-US" b="1" dirty="0">
                <a:latin typeface="Times New Roman" panose="02020603050405020304" pitchFamily="18" charset="0"/>
                <a:cs typeface="Times New Roman" panose="02020603050405020304" pitchFamily="18" charset="0"/>
              </a:rPr>
              <a:t>dynamic network of </a:t>
            </a:r>
            <a:r>
              <a:rPr lang="en-US" b="1" dirty="0" err="1" smtClean="0">
                <a:latin typeface="Times New Roman" panose="02020603050405020304" pitchFamily="18" charset="0"/>
                <a:cs typeface="Times New Roman" panose="02020603050405020304" pitchFamily="18" charset="0"/>
              </a:rPr>
              <a:t>interections</a:t>
            </a:r>
            <a:r>
              <a:rPr lang="en-US" b="1" dirty="0" smtClean="0">
                <a:latin typeface="Times New Roman" panose="02020603050405020304" pitchFamily="18" charset="0"/>
                <a:cs typeface="Times New Roman" panose="02020603050405020304" pitchFamily="18" charset="0"/>
              </a:rPr>
              <a:t>)</a:t>
            </a:r>
            <a:r>
              <a:rPr lang="it-IT" b="1" dirty="0" smtClean="0">
                <a:latin typeface="Times New Roman" panose="02020603050405020304" pitchFamily="18" charset="0"/>
                <a:cs typeface="Times New Roman" panose="02020603050405020304" pitchFamily="18" charset="0"/>
              </a:rPr>
              <a:t> nell’azione </a:t>
            </a:r>
            <a:r>
              <a:rPr lang="it-IT" dirty="0" smtClean="0">
                <a:latin typeface="Times New Roman" panose="02020603050405020304" pitchFamily="18" charset="0"/>
                <a:cs typeface="Times New Roman" panose="02020603050405020304" pitchFamily="18" charset="0"/>
              </a:rPr>
              <a:t>dei: </a:t>
            </a:r>
          </a:p>
          <a:p>
            <a:pPr algn="just"/>
            <a:r>
              <a:rPr lang="it-IT" b="1" dirty="0" err="1" smtClean="0">
                <a:latin typeface="Times New Roman" panose="02020603050405020304" pitchFamily="18" charset="0"/>
                <a:cs typeface="Times New Roman" panose="02020603050405020304" pitchFamily="18" charset="0"/>
              </a:rPr>
              <a:t>money</a:t>
            </a:r>
            <a:r>
              <a:rPr lang="it-IT" b="1" dirty="0" smtClean="0">
                <a:latin typeface="Times New Roman" panose="02020603050405020304" pitchFamily="18" charset="0"/>
                <a:cs typeface="Times New Roman" panose="02020603050405020304" pitchFamily="18" charset="0"/>
              </a:rPr>
              <a:t> </a:t>
            </a:r>
            <a:r>
              <a:rPr lang="it-IT" b="1" dirty="0" err="1" smtClean="0">
                <a:latin typeface="Times New Roman" panose="02020603050405020304" pitchFamily="18" charset="0"/>
                <a:cs typeface="Times New Roman" panose="02020603050405020304" pitchFamily="18" charset="0"/>
              </a:rPr>
              <a:t>managers</a:t>
            </a:r>
            <a:r>
              <a:rPr lang="it-IT" b="1" dirty="0" smtClean="0">
                <a:latin typeface="Times New Roman" panose="02020603050405020304" pitchFamily="18" charset="0"/>
                <a:cs typeface="Times New Roman" panose="02020603050405020304" pitchFamily="18" charset="0"/>
              </a:rPr>
              <a:t> (relativamente alle scelte circa il portafoglio titoli) di cui abbiamo detto; </a:t>
            </a:r>
          </a:p>
          <a:p>
            <a:pPr algn="just"/>
            <a:r>
              <a:rPr lang="it-IT" b="1" dirty="0" smtClean="0">
                <a:latin typeface="Times New Roman" panose="02020603050405020304" pitchFamily="18" charset="0"/>
                <a:cs typeface="Times New Roman" panose="02020603050405020304" pitchFamily="18" charset="0"/>
              </a:rPr>
              <a:t>delle imprese e dei risparmiatori con le  </a:t>
            </a:r>
            <a:r>
              <a:rPr lang="it-IT" b="1" dirty="0">
                <a:latin typeface="Times New Roman" panose="02020603050405020304" pitchFamily="18" charset="0"/>
                <a:cs typeface="Times New Roman" panose="02020603050405020304" pitchFamily="18" charset="0"/>
              </a:rPr>
              <a:t>istituzioni </a:t>
            </a:r>
            <a:r>
              <a:rPr lang="it-IT" b="1" dirty="0" smtClean="0">
                <a:latin typeface="Times New Roman" panose="02020603050405020304" pitchFamily="18" charset="0"/>
                <a:cs typeface="Times New Roman" panose="02020603050405020304" pitchFamily="18" charset="0"/>
              </a:rPr>
              <a:t>bancarie (per l’analisi dei processi di over-</a:t>
            </a:r>
            <a:r>
              <a:rPr lang="it-IT" b="1" dirty="0" err="1" smtClean="0">
                <a:latin typeface="Times New Roman" panose="02020603050405020304" pitchFamily="18" charset="0"/>
                <a:cs typeface="Times New Roman" panose="02020603050405020304" pitchFamily="18" charset="0"/>
              </a:rPr>
              <a:t>borrowing</a:t>
            </a:r>
            <a:r>
              <a:rPr lang="it-IT" dirty="0" smtClean="0">
                <a:latin typeface="Times New Roman" panose="02020603050405020304" pitchFamily="18" charset="0"/>
                <a:cs typeface="Times New Roman" panose="02020603050405020304" pitchFamily="18" charset="0"/>
              </a:rPr>
              <a:t> e di </a:t>
            </a:r>
            <a:r>
              <a:rPr lang="it-IT" b="1" dirty="0" smtClean="0">
                <a:latin typeface="Times New Roman" panose="02020603050405020304" pitchFamily="18" charset="0"/>
                <a:cs typeface="Times New Roman" panose="02020603050405020304" pitchFamily="18" charset="0"/>
              </a:rPr>
              <a:t>over-</a:t>
            </a:r>
            <a:r>
              <a:rPr lang="it-IT" b="1" dirty="0" err="1" smtClean="0">
                <a:latin typeface="Times New Roman" panose="02020603050405020304" pitchFamily="18" charset="0"/>
                <a:cs typeface="Times New Roman" panose="02020603050405020304" pitchFamily="18" charset="0"/>
              </a:rPr>
              <a:t>lending</a:t>
            </a:r>
            <a:r>
              <a:rPr lang="it-IT" dirty="0" smtClean="0">
                <a:latin typeface="Times New Roman" panose="02020603050405020304" pitchFamily="18" charset="0"/>
                <a:cs typeface="Times New Roman" panose="02020603050405020304" pitchFamily="18" charset="0"/>
              </a:rPr>
              <a:t>) </a:t>
            </a:r>
          </a:p>
          <a:p>
            <a:pPr algn="just"/>
            <a:r>
              <a:rPr lang="it-IT" b="1" dirty="0" smtClean="0">
                <a:latin typeface="Times New Roman" panose="02020603050405020304" pitchFamily="18" charset="0"/>
                <a:cs typeface="Times New Roman" panose="02020603050405020304" pitchFamily="18" charset="0"/>
              </a:rPr>
              <a:t>delle</a:t>
            </a:r>
            <a:r>
              <a:rPr lang="it-IT" dirty="0" smtClean="0">
                <a:latin typeface="Times New Roman" panose="02020603050405020304" pitchFamily="18" charset="0"/>
                <a:cs typeface="Times New Roman" panose="02020603050405020304" pitchFamily="18" charset="0"/>
              </a:rPr>
              <a:t> </a:t>
            </a:r>
            <a:r>
              <a:rPr lang="it-IT" b="1" dirty="0" smtClean="0">
                <a:latin typeface="Times New Roman" panose="02020603050405020304" pitchFamily="18" charset="0"/>
                <a:cs typeface="Times New Roman" panose="02020603050405020304" pitchFamily="18" charset="0"/>
              </a:rPr>
              <a:t>istituzioni bancarie </a:t>
            </a:r>
            <a:r>
              <a:rPr lang="it-IT" dirty="0" smtClean="0">
                <a:latin typeface="Times New Roman" panose="02020603050405020304" pitchFamily="18" charset="0"/>
                <a:cs typeface="Times New Roman" panose="02020603050405020304" pitchFamily="18" charset="0"/>
              </a:rPr>
              <a:t>e </a:t>
            </a:r>
            <a:r>
              <a:rPr lang="it-IT" b="1" dirty="0" smtClean="0">
                <a:latin typeface="Times New Roman" panose="02020603050405020304" pitchFamily="18" charset="0"/>
                <a:cs typeface="Times New Roman" panose="02020603050405020304" pitchFamily="18" charset="0"/>
              </a:rPr>
              <a:t>finanziarie</a:t>
            </a:r>
            <a:r>
              <a:rPr lang="it-IT" dirty="0" smtClean="0">
                <a:latin typeface="Times New Roman" panose="02020603050405020304" pitchFamily="18" charset="0"/>
                <a:cs typeface="Times New Roman" panose="02020603050405020304" pitchFamily="18" charset="0"/>
              </a:rPr>
              <a:t> </a:t>
            </a:r>
            <a:r>
              <a:rPr lang="it-IT" b="1" dirty="0" smtClean="0">
                <a:latin typeface="Times New Roman" panose="02020603050405020304" pitchFamily="18" charset="0"/>
                <a:cs typeface="Times New Roman" panose="02020603050405020304" pitchFamily="18" charset="0"/>
              </a:rPr>
              <a:t>tra di loro</a:t>
            </a:r>
            <a:r>
              <a:rPr lang="it-IT" dirty="0">
                <a:latin typeface="Times New Roman" panose="02020603050405020304" pitchFamily="18" charset="0"/>
                <a:cs typeface="Times New Roman" panose="02020603050405020304" pitchFamily="18" charset="0"/>
              </a:rPr>
              <a:t> </a:t>
            </a:r>
            <a:r>
              <a:rPr lang="it-IT" dirty="0" smtClean="0">
                <a:latin typeface="Times New Roman" panose="02020603050405020304" pitchFamily="18" charset="0"/>
                <a:cs typeface="Times New Roman" panose="02020603050405020304" pitchFamily="18" charset="0"/>
              </a:rPr>
              <a:t>sia a </a:t>
            </a:r>
            <a:r>
              <a:rPr lang="it-IT" b="1" dirty="0" smtClean="0">
                <a:latin typeface="Times New Roman" panose="02020603050405020304" pitchFamily="18" charset="0"/>
                <a:cs typeface="Times New Roman" panose="02020603050405020304" pitchFamily="18" charset="0"/>
              </a:rPr>
              <a:t>livello nazionale </a:t>
            </a:r>
            <a:r>
              <a:rPr lang="it-IT" dirty="0" smtClean="0">
                <a:latin typeface="Times New Roman" panose="02020603050405020304" pitchFamily="18" charset="0"/>
                <a:cs typeface="Times New Roman" panose="02020603050405020304" pitchFamily="18" charset="0"/>
              </a:rPr>
              <a:t>che </a:t>
            </a:r>
            <a:r>
              <a:rPr lang="it-IT" b="1" dirty="0" smtClean="0">
                <a:latin typeface="Times New Roman" panose="02020603050405020304" pitchFamily="18" charset="0"/>
                <a:cs typeface="Times New Roman" panose="02020603050405020304" pitchFamily="18" charset="0"/>
              </a:rPr>
              <a:t>internazionale</a:t>
            </a:r>
            <a:r>
              <a:rPr lang="it-IT" dirty="0" smtClean="0">
                <a:latin typeface="Times New Roman" panose="02020603050405020304" pitchFamily="18" charset="0"/>
                <a:cs typeface="Times New Roman" panose="02020603050405020304" pitchFamily="18" charset="0"/>
              </a:rPr>
              <a:t>.</a:t>
            </a:r>
            <a:endParaRPr lang="it-IT"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9706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38200" y="369455"/>
            <a:ext cx="10515600" cy="6160654"/>
          </a:xfrm>
        </p:spPr>
        <p:txBody>
          <a:bodyPr>
            <a:normAutofit/>
          </a:bodyPr>
          <a:lstStyle/>
          <a:p>
            <a:pPr algn="just"/>
            <a:r>
              <a:rPr lang="it-IT" b="1" dirty="0" smtClean="0">
                <a:latin typeface="Times New Roman" panose="02020603050405020304" pitchFamily="18" charset="0"/>
                <a:cs typeface="Times New Roman" panose="02020603050405020304" pitchFamily="18" charset="0"/>
              </a:rPr>
              <a:t>Il </a:t>
            </a:r>
            <a:r>
              <a:rPr lang="it-IT" b="1" dirty="0">
                <a:latin typeface="Times New Roman" panose="02020603050405020304" pitchFamily="18" charset="0"/>
                <a:cs typeface="Times New Roman" panose="02020603050405020304" pitchFamily="18" charset="0"/>
              </a:rPr>
              <a:t>caso </a:t>
            </a:r>
            <a:r>
              <a:rPr lang="it-IT" b="1" dirty="0" err="1" smtClean="0">
                <a:latin typeface="Times New Roman" panose="02020603050405020304" pitchFamily="18" charset="0"/>
                <a:cs typeface="Times New Roman" panose="02020603050405020304" pitchFamily="18" charset="0"/>
              </a:rPr>
              <a:t>subprime</a:t>
            </a:r>
            <a:r>
              <a:rPr lang="it-IT" dirty="0" smtClean="0">
                <a:latin typeface="Times New Roman" panose="02020603050405020304" pitchFamily="18" charset="0"/>
                <a:cs typeface="Times New Roman" panose="02020603050405020304" pitchFamily="18" charset="0"/>
              </a:rPr>
              <a:t>, per esempio, </a:t>
            </a:r>
            <a:r>
              <a:rPr lang="it-IT" b="1" dirty="0">
                <a:latin typeface="Times New Roman" panose="02020603050405020304" pitchFamily="18" charset="0"/>
                <a:cs typeface="Times New Roman" panose="02020603050405020304" pitchFamily="18" charset="0"/>
              </a:rPr>
              <a:t>è stato l'elemento che ha destabilizzato </a:t>
            </a:r>
            <a:r>
              <a:rPr lang="it-IT" b="1" dirty="0" smtClean="0">
                <a:latin typeface="Times New Roman" panose="02020603050405020304" pitchFamily="18" charset="0"/>
                <a:cs typeface="Times New Roman" panose="02020603050405020304" pitchFamily="18" charset="0"/>
              </a:rPr>
              <a:t>il network finanziario globale</a:t>
            </a:r>
            <a:r>
              <a:rPr lang="it-IT" dirty="0" smtClean="0">
                <a:latin typeface="Times New Roman" panose="02020603050405020304" pitchFamily="18" charset="0"/>
                <a:cs typeface="Times New Roman" panose="02020603050405020304" pitchFamily="18" charset="0"/>
              </a:rPr>
              <a:t>, </a:t>
            </a:r>
            <a:r>
              <a:rPr lang="it-IT" dirty="0">
                <a:latin typeface="Times New Roman" panose="02020603050405020304" pitchFamily="18" charset="0"/>
                <a:cs typeface="Times New Roman" panose="02020603050405020304" pitchFamily="18" charset="0"/>
              </a:rPr>
              <a:t>provocando una crisi di fiducia con un </a:t>
            </a:r>
            <a:r>
              <a:rPr lang="it-IT" dirty="0" smtClean="0">
                <a:latin typeface="Times New Roman" panose="02020603050405020304" pitchFamily="18" charset="0"/>
                <a:cs typeface="Times New Roman" panose="02020603050405020304" pitchFamily="18" charset="0"/>
              </a:rPr>
              <a:t> </a:t>
            </a:r>
            <a:r>
              <a:rPr lang="it-IT" b="1" dirty="0">
                <a:latin typeface="Times New Roman" panose="02020603050405020304" pitchFamily="18" charset="0"/>
                <a:cs typeface="Times New Roman" panose="02020603050405020304" pitchFamily="18" charset="0"/>
              </a:rPr>
              <a:t>effetto </a:t>
            </a:r>
            <a:r>
              <a:rPr lang="it-IT" b="1" dirty="0" smtClean="0">
                <a:latin typeface="Times New Roman" panose="02020603050405020304" pitchFamily="18" charset="0"/>
                <a:cs typeface="Times New Roman" panose="02020603050405020304" pitchFamily="18" charset="0"/>
              </a:rPr>
              <a:t>«</a:t>
            </a:r>
            <a:r>
              <a:rPr lang="it-IT" b="1" dirty="0" err="1" smtClean="0">
                <a:latin typeface="Times New Roman" panose="02020603050405020304" pitchFamily="18" charset="0"/>
                <a:cs typeface="Times New Roman" panose="02020603050405020304" pitchFamily="18" charset="0"/>
              </a:rPr>
              <a:t>herding</a:t>
            </a:r>
            <a:r>
              <a:rPr lang="it-IT" b="1" dirty="0" smtClean="0">
                <a:latin typeface="Times New Roman" panose="02020603050405020304" pitchFamily="18" charset="0"/>
                <a:cs typeface="Times New Roman" panose="02020603050405020304" pitchFamily="18" charset="0"/>
              </a:rPr>
              <a:t>» </a:t>
            </a:r>
            <a:r>
              <a:rPr lang="it-IT" b="1" dirty="0">
                <a:latin typeface="Times New Roman" panose="02020603050405020304" pitchFamily="18" charset="0"/>
                <a:cs typeface="Times New Roman" panose="02020603050405020304" pitchFamily="18" charset="0"/>
              </a:rPr>
              <a:t>che ha amplificato di molto la perturbazione originale</a:t>
            </a:r>
            <a:r>
              <a:rPr lang="it-IT" dirty="0">
                <a:latin typeface="Times New Roman" panose="02020603050405020304" pitchFamily="18" charset="0"/>
                <a:cs typeface="Times New Roman" panose="02020603050405020304" pitchFamily="18" charset="0"/>
              </a:rPr>
              <a:t> e ci ha </a:t>
            </a:r>
            <a:r>
              <a:rPr lang="it-IT" b="1" dirty="0">
                <a:latin typeface="Times New Roman" panose="02020603050405020304" pitchFamily="18" charset="0"/>
                <a:cs typeface="Times New Roman" panose="02020603050405020304" pitchFamily="18" charset="0"/>
              </a:rPr>
              <a:t>portato all'attuale crisi globale</a:t>
            </a:r>
            <a:r>
              <a:rPr lang="it-IT" dirty="0">
                <a:latin typeface="Times New Roman" panose="02020603050405020304" pitchFamily="18" charset="0"/>
                <a:cs typeface="Times New Roman" panose="02020603050405020304" pitchFamily="18" charset="0"/>
              </a:rPr>
              <a:t>. </a:t>
            </a:r>
            <a:endParaRPr lang="it-IT" dirty="0" smtClean="0">
              <a:latin typeface="Times New Roman" panose="02020603050405020304" pitchFamily="18" charset="0"/>
              <a:cs typeface="Times New Roman" panose="02020603050405020304" pitchFamily="18" charset="0"/>
            </a:endParaRPr>
          </a:p>
          <a:p>
            <a:pPr algn="just"/>
            <a:r>
              <a:rPr lang="it-IT" dirty="0" smtClean="0">
                <a:latin typeface="Times New Roman" panose="02020603050405020304" pitchFamily="18" charset="0"/>
                <a:cs typeface="Times New Roman" panose="02020603050405020304" pitchFamily="18" charset="0"/>
              </a:rPr>
              <a:t>La </a:t>
            </a:r>
            <a:r>
              <a:rPr lang="it-IT" dirty="0">
                <a:latin typeface="Times New Roman" panose="02020603050405020304" pitchFamily="18" charset="0"/>
                <a:cs typeface="Times New Roman" panose="02020603050405020304" pitchFamily="18" charset="0"/>
              </a:rPr>
              <a:t>conclusione quindi </a:t>
            </a:r>
            <a:r>
              <a:rPr lang="it-IT" b="1" dirty="0">
                <a:latin typeface="Times New Roman" panose="02020603050405020304" pitchFamily="18" charset="0"/>
                <a:cs typeface="Times New Roman" panose="02020603050405020304" pitchFamily="18" charset="0"/>
              </a:rPr>
              <a:t>è che la forte interconnessione dei vari elementi di un sistema economico produce </a:t>
            </a:r>
            <a:r>
              <a:rPr lang="it-IT" b="1" dirty="0" smtClean="0">
                <a:latin typeface="Times New Roman" panose="02020603050405020304" pitchFamily="18" charset="0"/>
                <a:cs typeface="Times New Roman" panose="02020603050405020304" pitchFamily="18" charset="0"/>
              </a:rPr>
              <a:t>vantaggi e svantaggi </a:t>
            </a:r>
            <a:r>
              <a:rPr lang="it-IT" dirty="0">
                <a:latin typeface="Times New Roman" panose="02020603050405020304" pitchFamily="18" charset="0"/>
                <a:cs typeface="Times New Roman" panose="02020603050405020304" pitchFamily="18" charset="0"/>
              </a:rPr>
              <a:t>e </a:t>
            </a:r>
            <a:r>
              <a:rPr lang="it-IT" b="1" dirty="0">
                <a:latin typeface="Times New Roman" panose="02020603050405020304" pitchFamily="18" charset="0"/>
                <a:cs typeface="Times New Roman" panose="02020603050405020304" pitchFamily="18" charset="0"/>
              </a:rPr>
              <a:t>solo un'analisi che tenga conto dei vari elementi contrastanti</a:t>
            </a:r>
            <a:r>
              <a:rPr lang="it-IT" dirty="0">
                <a:latin typeface="Times New Roman" panose="02020603050405020304" pitchFamily="18" charset="0"/>
                <a:cs typeface="Times New Roman" panose="02020603050405020304" pitchFamily="18" charset="0"/>
              </a:rPr>
              <a:t> può dare indicazioni sul loro bilanciamento. </a:t>
            </a:r>
            <a:endParaRPr lang="it-IT" dirty="0" smtClean="0">
              <a:latin typeface="Times New Roman" panose="02020603050405020304" pitchFamily="18" charset="0"/>
              <a:cs typeface="Times New Roman" panose="02020603050405020304" pitchFamily="18" charset="0"/>
            </a:endParaRPr>
          </a:p>
          <a:p>
            <a:pPr algn="just"/>
            <a:r>
              <a:rPr lang="it-IT" dirty="0" smtClean="0">
                <a:latin typeface="Times New Roman" panose="02020603050405020304" pitchFamily="18" charset="0"/>
                <a:cs typeface="Times New Roman" panose="02020603050405020304" pitchFamily="18" charset="0"/>
              </a:rPr>
              <a:t>Questa </a:t>
            </a:r>
            <a:r>
              <a:rPr lang="it-IT" b="1" dirty="0">
                <a:latin typeface="Times New Roman" panose="02020603050405020304" pitchFamily="18" charset="0"/>
                <a:cs typeface="Times New Roman" panose="02020603050405020304" pitchFamily="18" charset="0"/>
              </a:rPr>
              <a:t>analisi richiede però di superare la visione tradizionale </a:t>
            </a:r>
            <a:r>
              <a:rPr lang="it-IT" dirty="0">
                <a:latin typeface="Times New Roman" panose="02020603050405020304" pitchFamily="18" charset="0"/>
                <a:cs typeface="Times New Roman" panose="02020603050405020304" pitchFamily="18" charset="0"/>
              </a:rPr>
              <a:t>e di dare ampio spazio ad elementi come lo sviluppo di situazioni d'instabilità latente, </a:t>
            </a:r>
            <a:r>
              <a:rPr lang="it-IT" b="1" dirty="0">
                <a:latin typeface="Times New Roman" panose="02020603050405020304" pitchFamily="18" charset="0"/>
                <a:cs typeface="Times New Roman" panose="02020603050405020304" pitchFamily="18" charset="0"/>
              </a:rPr>
              <a:t>l'abbandono del rapporto meccanico di </a:t>
            </a:r>
            <a:r>
              <a:rPr lang="it-IT" b="1" dirty="0" smtClean="0">
                <a:latin typeface="Times New Roman" panose="02020603050405020304" pitchFamily="18" charset="0"/>
                <a:cs typeface="Times New Roman" panose="02020603050405020304" pitchFamily="18" charset="0"/>
              </a:rPr>
              <a:t>causa-effetto</a:t>
            </a:r>
            <a:r>
              <a:rPr lang="it-IT" b="1" dirty="0">
                <a:latin typeface="Times New Roman" panose="02020603050405020304" pitchFamily="18" charset="0"/>
                <a:cs typeface="Times New Roman" panose="02020603050405020304" pitchFamily="18" charset="0"/>
              </a:rPr>
              <a:t>, l'attenzione ai fenomeni imitativi </a:t>
            </a:r>
            <a:r>
              <a:rPr lang="it-IT" dirty="0">
                <a:latin typeface="Times New Roman" panose="02020603050405020304" pitchFamily="18" charset="0"/>
                <a:cs typeface="Times New Roman" panose="02020603050405020304" pitchFamily="18" charset="0"/>
              </a:rPr>
              <a:t>e infine lo studio della </a:t>
            </a:r>
            <a:r>
              <a:rPr lang="it-IT" b="1" dirty="0">
                <a:latin typeface="Times New Roman" panose="02020603050405020304" pitchFamily="18" charset="0"/>
                <a:cs typeface="Times New Roman" panose="02020603050405020304" pitchFamily="18" charset="0"/>
              </a:rPr>
              <a:t>stabilità del network </a:t>
            </a:r>
            <a:r>
              <a:rPr lang="it-IT" dirty="0">
                <a:latin typeface="Times New Roman" panose="02020603050405020304" pitchFamily="18" charset="0"/>
                <a:cs typeface="Times New Roman" panose="02020603050405020304" pitchFamily="18" charset="0"/>
              </a:rPr>
              <a:t>rispetto al collasso </a:t>
            </a:r>
            <a:r>
              <a:rPr lang="it-IT" dirty="0" smtClean="0">
                <a:latin typeface="Times New Roman" panose="02020603050405020304" pitchFamily="18" charset="0"/>
                <a:cs typeface="Times New Roman" panose="02020603050405020304" pitchFamily="18" charset="0"/>
              </a:rPr>
              <a:t>di alcuni </a:t>
            </a:r>
            <a:r>
              <a:rPr lang="it-IT" dirty="0">
                <a:latin typeface="Times New Roman" panose="02020603050405020304" pitchFamily="18" charset="0"/>
                <a:cs typeface="Times New Roman" panose="02020603050405020304" pitchFamily="18" charset="0"/>
              </a:rPr>
              <a:t>suoi elementi. </a:t>
            </a:r>
            <a:endParaRPr lang="it-IT" dirty="0" smtClean="0">
              <a:latin typeface="Times New Roman" panose="02020603050405020304" pitchFamily="18" charset="0"/>
              <a:cs typeface="Times New Roman" panose="02020603050405020304" pitchFamily="18" charset="0"/>
            </a:endParaRPr>
          </a:p>
          <a:p>
            <a:pPr algn="just"/>
            <a:endParaRPr lang="it-I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18151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38200" y="250257"/>
            <a:ext cx="10515600" cy="6446107"/>
          </a:xfrm>
        </p:spPr>
        <p:txBody>
          <a:bodyPr>
            <a:normAutofit fontScale="92500" lnSpcReduction="20000"/>
          </a:bodyPr>
          <a:lstStyle/>
          <a:p>
            <a:pPr algn="just"/>
            <a:r>
              <a:rPr lang="it-IT" dirty="0" smtClean="0">
                <a:latin typeface="Times New Roman" panose="02020603050405020304" pitchFamily="18" charset="0"/>
                <a:cs typeface="Times New Roman" panose="02020603050405020304" pitchFamily="18" charset="0"/>
              </a:rPr>
              <a:t>Gli </a:t>
            </a:r>
            <a:r>
              <a:rPr lang="it-IT" b="1" dirty="0" smtClean="0">
                <a:latin typeface="Times New Roman" panose="02020603050405020304" pitchFamily="18" charset="0"/>
                <a:cs typeface="Times New Roman" panose="02020603050405020304" pitchFamily="18" charset="0"/>
              </a:rPr>
              <a:t>effetti di contagio e di propagazione </a:t>
            </a:r>
            <a:r>
              <a:rPr lang="it-IT" dirty="0" smtClean="0">
                <a:latin typeface="Times New Roman" panose="02020603050405020304" pitchFamily="18" charset="0"/>
                <a:cs typeface="Times New Roman" panose="02020603050405020304" pitchFamily="18" charset="0"/>
              </a:rPr>
              <a:t>nel resto del mondo</a:t>
            </a:r>
            <a:r>
              <a:rPr lang="it-IT" dirty="0">
                <a:latin typeface="Times New Roman" panose="02020603050405020304" pitchFamily="18" charset="0"/>
                <a:cs typeface="Times New Roman" panose="02020603050405020304" pitchFamily="18" charset="0"/>
              </a:rPr>
              <a:t> </a:t>
            </a:r>
            <a:r>
              <a:rPr lang="it-IT" dirty="0" smtClean="0">
                <a:latin typeface="Times New Roman" panose="02020603050405020304" pitchFamily="18" charset="0"/>
                <a:cs typeface="Times New Roman" panose="02020603050405020304" pitchFamily="18" charset="0"/>
              </a:rPr>
              <a:t>possono infatti trovare un </a:t>
            </a:r>
            <a:r>
              <a:rPr lang="it-IT" b="1" dirty="0" smtClean="0">
                <a:latin typeface="Times New Roman" panose="02020603050405020304" pitchFamily="18" charset="0"/>
                <a:cs typeface="Times New Roman" panose="02020603050405020304" pitchFamily="18" charset="0"/>
              </a:rPr>
              <a:t>fondamento nell’approccio della complessità </a:t>
            </a:r>
            <a:r>
              <a:rPr lang="it-IT" dirty="0" smtClean="0">
                <a:latin typeface="Times New Roman" panose="02020603050405020304" pitchFamily="18" charset="0"/>
                <a:cs typeface="Times New Roman" panose="02020603050405020304" pitchFamily="18" charset="0"/>
              </a:rPr>
              <a:t>dinamica così come l’abbiamo definita.</a:t>
            </a:r>
          </a:p>
          <a:p>
            <a:pPr algn="just"/>
            <a:r>
              <a:rPr lang="it-IT" dirty="0" smtClean="0">
                <a:latin typeface="Times New Roman" panose="02020603050405020304" pitchFamily="18" charset="0"/>
                <a:cs typeface="Times New Roman" panose="02020603050405020304" pitchFamily="18" charset="0"/>
              </a:rPr>
              <a:t>La domanda, a tale proposito, è: </a:t>
            </a:r>
            <a:r>
              <a:rPr lang="it-IT" b="1" dirty="0" smtClean="0">
                <a:latin typeface="Times New Roman" panose="02020603050405020304" pitchFamily="18" charset="0"/>
                <a:cs typeface="Times New Roman" panose="02020603050405020304" pitchFamily="18" charset="0"/>
              </a:rPr>
              <a:t>una forte interdipendenza </a:t>
            </a:r>
            <a:r>
              <a:rPr lang="it-IT" dirty="0" smtClean="0">
                <a:latin typeface="Times New Roman" panose="02020603050405020304" pitchFamily="18" charset="0"/>
                <a:cs typeface="Times New Roman" panose="02020603050405020304" pitchFamily="18" charset="0"/>
              </a:rPr>
              <a:t>tra i  vari elementi (globalizzazione) </a:t>
            </a:r>
            <a:r>
              <a:rPr lang="it-IT" b="1" dirty="0" smtClean="0">
                <a:latin typeface="Times New Roman" panose="02020603050405020304" pitchFamily="18" charset="0"/>
                <a:cs typeface="Times New Roman" panose="02020603050405020304" pitchFamily="18" charset="0"/>
              </a:rPr>
              <a:t>produce un effetto positivo </a:t>
            </a:r>
            <a:r>
              <a:rPr lang="it-IT" dirty="0" smtClean="0">
                <a:latin typeface="Times New Roman" panose="02020603050405020304" pitchFamily="18" charset="0"/>
                <a:cs typeface="Times New Roman" panose="02020603050405020304" pitchFamily="18" charset="0"/>
              </a:rPr>
              <a:t>(i.e. di stabilità) oppure no?</a:t>
            </a:r>
          </a:p>
          <a:p>
            <a:pPr algn="just"/>
            <a:r>
              <a:rPr lang="it-IT" dirty="0" smtClean="0">
                <a:latin typeface="Times New Roman" panose="02020603050405020304" pitchFamily="18" charset="0"/>
                <a:cs typeface="Times New Roman" panose="02020603050405020304" pitchFamily="18" charset="0"/>
              </a:rPr>
              <a:t>L’elemento negativo, finora sottovalutato, che è emerso è che </a:t>
            </a:r>
            <a:r>
              <a:rPr lang="it-IT" b="1" dirty="0" smtClean="0">
                <a:latin typeface="Times New Roman" panose="02020603050405020304" pitchFamily="18" charset="0"/>
                <a:cs typeface="Times New Roman" panose="02020603050405020304" pitchFamily="18" charset="0"/>
              </a:rPr>
              <a:t>la condivisione del rischio, </a:t>
            </a:r>
            <a:r>
              <a:rPr lang="it-IT" dirty="0" smtClean="0">
                <a:latin typeface="Times New Roman" panose="02020603050405020304" pitchFamily="18" charset="0"/>
                <a:cs typeface="Times New Roman" panose="02020603050405020304" pitchFamily="18" charset="0"/>
              </a:rPr>
              <a:t>come avvenuto nel </a:t>
            </a:r>
            <a:r>
              <a:rPr lang="it-IT" b="1" dirty="0" smtClean="0">
                <a:latin typeface="Times New Roman" panose="02020603050405020304" pitchFamily="18" charset="0"/>
                <a:cs typeface="Times New Roman" panose="02020603050405020304" pitchFamily="18" charset="0"/>
              </a:rPr>
              <a:t>caso dei </a:t>
            </a:r>
            <a:r>
              <a:rPr lang="it-IT" b="1" dirty="0" err="1" smtClean="0">
                <a:latin typeface="Times New Roman" panose="02020603050405020304" pitchFamily="18" charset="0"/>
                <a:cs typeface="Times New Roman" panose="02020603050405020304" pitchFamily="18" charset="0"/>
              </a:rPr>
              <a:t>subprime</a:t>
            </a:r>
            <a:r>
              <a:rPr lang="it-IT" dirty="0" smtClean="0">
                <a:latin typeface="Times New Roman" panose="02020603050405020304" pitchFamily="18" charset="0"/>
                <a:cs typeface="Times New Roman" panose="02020603050405020304" pitchFamily="18" charset="0"/>
              </a:rPr>
              <a:t>, produce,  solo in un primo momento, </a:t>
            </a:r>
            <a:r>
              <a:rPr lang="it-IT" b="1" dirty="0" smtClean="0">
                <a:latin typeface="Times New Roman" panose="02020603050405020304" pitchFamily="18" charset="0"/>
                <a:cs typeface="Times New Roman" panose="02020603050405020304" pitchFamily="18" charset="0"/>
              </a:rPr>
              <a:t>un effetto d'apparente stabilizzazione (chi ha rischiato in modo eccessivo non paga subito le conseguenze). </a:t>
            </a:r>
          </a:p>
          <a:p>
            <a:pPr algn="just"/>
            <a:r>
              <a:rPr lang="it-IT" b="1" dirty="0">
                <a:latin typeface="Times New Roman" panose="02020603050405020304" pitchFamily="18" charset="0"/>
                <a:cs typeface="Times New Roman" panose="02020603050405020304" pitchFamily="18" charset="0"/>
              </a:rPr>
              <a:t>T</a:t>
            </a:r>
            <a:r>
              <a:rPr lang="it-IT" b="1" dirty="0" smtClean="0">
                <a:latin typeface="Times New Roman" panose="02020603050405020304" pitchFamily="18" charset="0"/>
                <a:cs typeface="Times New Roman" panose="02020603050405020304" pitchFamily="18" charset="0"/>
              </a:rPr>
              <a:t>uttavia  grazie ai </a:t>
            </a:r>
            <a:r>
              <a:rPr lang="it-IT" b="1" dirty="0" err="1" smtClean="0">
                <a:latin typeface="Times New Roman" panose="02020603050405020304" pitchFamily="18" charset="0"/>
                <a:cs typeface="Times New Roman" panose="02020603050405020304" pitchFamily="18" charset="0"/>
              </a:rPr>
              <a:t>loops</a:t>
            </a:r>
            <a:r>
              <a:rPr lang="it-IT" b="1" dirty="0" smtClean="0">
                <a:latin typeface="Times New Roman" panose="02020603050405020304" pitchFamily="18" charset="0"/>
                <a:cs typeface="Times New Roman" panose="02020603050405020304" pitchFamily="18" charset="0"/>
              </a:rPr>
              <a:t> nei feedback </a:t>
            </a:r>
            <a:r>
              <a:rPr lang="it-IT" dirty="0" smtClean="0">
                <a:latin typeface="Times New Roman" panose="02020603050405020304" pitchFamily="18" charset="0"/>
                <a:cs typeface="Times New Roman" panose="02020603050405020304" pitchFamily="18" charset="0"/>
              </a:rPr>
              <a:t>(</a:t>
            </a:r>
            <a:r>
              <a:rPr lang="it-IT" b="1" dirty="0" smtClean="0">
                <a:latin typeface="Times New Roman" panose="02020603050405020304" pitchFamily="18" charset="0"/>
                <a:cs typeface="Times New Roman" panose="02020603050405020304" pitchFamily="18" charset="0"/>
              </a:rPr>
              <a:t>l’aumento dei prestiti infatti conduce alla possibilità di concederne sempre di più, se la convenzione è che il prezzo delle case continuerà a salire</a:t>
            </a:r>
            <a:r>
              <a:rPr lang="it-IT" dirty="0" smtClean="0">
                <a:latin typeface="Times New Roman" panose="02020603050405020304" pitchFamily="18" charset="0"/>
                <a:cs typeface="Times New Roman" panose="02020603050405020304" pitchFamily="18" charset="0"/>
              </a:rPr>
              <a:t>).</a:t>
            </a:r>
          </a:p>
          <a:p>
            <a:pPr algn="just"/>
            <a:r>
              <a:rPr lang="it-IT" b="1" dirty="0" smtClean="0">
                <a:latin typeface="Times New Roman" panose="02020603050405020304" pitchFamily="18" charset="0"/>
                <a:cs typeface="Times New Roman" panose="02020603050405020304" pitchFamily="18" charset="0"/>
              </a:rPr>
              <a:t>Se l’aspettava si auto-realizza</a:t>
            </a:r>
            <a:r>
              <a:rPr lang="it-IT" dirty="0" smtClean="0">
                <a:latin typeface="Times New Roman" panose="02020603050405020304" pitchFamily="18" charset="0"/>
                <a:cs typeface="Times New Roman" panose="02020603050405020304" pitchFamily="18" charset="0"/>
              </a:rPr>
              <a:t>, apparirà conveniente </a:t>
            </a:r>
            <a:r>
              <a:rPr lang="it-IT" b="1" dirty="0" smtClean="0">
                <a:latin typeface="Times New Roman" panose="02020603050405020304" pitchFamily="18" charset="0"/>
                <a:cs typeface="Times New Roman" panose="02020603050405020304" pitchFamily="18" charset="0"/>
              </a:rPr>
              <a:t>adeguarsi alla convenzione</a:t>
            </a:r>
            <a:r>
              <a:rPr lang="it-IT" dirty="0" smtClean="0">
                <a:latin typeface="Times New Roman" panose="02020603050405020304" pitchFamily="18" charset="0"/>
                <a:cs typeface="Times New Roman" panose="02020603050405020304" pitchFamily="18" charset="0"/>
              </a:rPr>
              <a:t> anche perché, nel breve periodo, </a:t>
            </a:r>
            <a:r>
              <a:rPr lang="it-IT" b="1" dirty="0" smtClean="0">
                <a:latin typeface="Times New Roman" panose="02020603050405020304" pitchFamily="18" charset="0"/>
                <a:cs typeface="Times New Roman" panose="02020603050405020304" pitchFamily="18" charset="0"/>
              </a:rPr>
              <a:t>porterà a buoni risultati per chi la persegue (prestatore). </a:t>
            </a:r>
          </a:p>
          <a:p>
            <a:pPr algn="just"/>
            <a:r>
              <a:rPr lang="it-IT" dirty="0" smtClean="0">
                <a:latin typeface="Times New Roman" panose="02020603050405020304" pitchFamily="18" charset="0"/>
                <a:cs typeface="Times New Roman" panose="02020603050405020304" pitchFamily="18" charset="0"/>
              </a:rPr>
              <a:t>In questo </a:t>
            </a:r>
            <a:r>
              <a:rPr lang="it-IT" b="1" dirty="0" smtClean="0">
                <a:latin typeface="Times New Roman" panose="02020603050405020304" pitchFamily="18" charset="0"/>
                <a:cs typeface="Times New Roman" panose="02020603050405020304" pitchFamily="18" charset="0"/>
              </a:rPr>
              <a:t>modo però l'intero network (l’insieme di coloro che hanno prestato) </a:t>
            </a:r>
            <a:r>
              <a:rPr lang="it-IT" dirty="0" smtClean="0">
                <a:latin typeface="Times New Roman" panose="02020603050405020304" pitchFamily="18" charset="0"/>
                <a:cs typeface="Times New Roman" panose="02020603050405020304" pitchFamily="18" charset="0"/>
              </a:rPr>
              <a:t>si </a:t>
            </a:r>
            <a:r>
              <a:rPr lang="it-IT" b="1" dirty="0" smtClean="0">
                <a:latin typeface="Times New Roman" panose="02020603050405020304" pitchFamily="18" charset="0"/>
                <a:cs typeface="Times New Roman" panose="02020603050405020304" pitchFamily="18" charset="0"/>
              </a:rPr>
              <a:t>avvicina pericolosamente ad una situazione di fragilità e quindi di possibile crisi finanziaria</a:t>
            </a:r>
            <a:r>
              <a:rPr lang="it-IT" dirty="0" smtClean="0">
                <a:latin typeface="Times New Roman" panose="02020603050405020304" pitchFamily="18" charset="0"/>
                <a:cs typeface="Times New Roman" panose="02020603050405020304" pitchFamily="18" charset="0"/>
              </a:rPr>
              <a:t>. </a:t>
            </a:r>
            <a:endParaRPr lang="it-I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639149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38200" y="279133"/>
            <a:ext cx="10515600" cy="5897830"/>
          </a:xfrm>
        </p:spPr>
        <p:txBody>
          <a:bodyPr>
            <a:normAutofit fontScale="92500" lnSpcReduction="10000"/>
          </a:bodyPr>
          <a:lstStyle/>
          <a:p>
            <a:pPr marL="0" indent="0" algn="just">
              <a:buNone/>
            </a:pPr>
            <a:r>
              <a:rPr lang="it-IT" b="1" dirty="0" smtClean="0">
                <a:latin typeface="Times New Roman" panose="02020603050405020304" pitchFamily="18" charset="0"/>
                <a:cs typeface="Times New Roman" panose="02020603050405020304" pitchFamily="18" charset="0"/>
              </a:rPr>
              <a:t> </a:t>
            </a:r>
            <a:r>
              <a:rPr lang="it-IT" dirty="0" smtClean="0">
                <a:latin typeface="Times New Roman" panose="02020603050405020304" pitchFamily="18" charset="0"/>
                <a:cs typeface="Times New Roman" panose="02020603050405020304" pitchFamily="18" charset="0"/>
              </a:rPr>
              <a:t>L’ Ipotesi di Instabilità Finanziaria di </a:t>
            </a:r>
            <a:r>
              <a:rPr lang="it-IT" dirty="0" err="1" smtClean="0">
                <a:latin typeface="Times New Roman" panose="02020603050405020304" pitchFamily="18" charset="0"/>
                <a:cs typeface="Times New Roman" panose="02020603050405020304" pitchFamily="18" charset="0"/>
              </a:rPr>
              <a:t>Minsky</a:t>
            </a:r>
            <a:r>
              <a:rPr lang="it-IT" dirty="0" smtClean="0">
                <a:latin typeface="Times New Roman" panose="02020603050405020304" pitchFamily="18" charset="0"/>
                <a:cs typeface="Times New Roman" panose="02020603050405020304" pitchFamily="18" charset="0"/>
              </a:rPr>
              <a:t> (FIH) può essere </a:t>
            </a:r>
            <a:r>
              <a:rPr lang="it-IT" b="1" dirty="0" smtClean="0">
                <a:latin typeface="Times New Roman" panose="02020603050405020304" pitchFamily="18" charset="0"/>
                <a:cs typeface="Times New Roman" panose="02020603050405020304" pitchFamily="18" charset="0"/>
              </a:rPr>
              <a:t>riconsiderata alla luce di quanto detto sopra</a:t>
            </a:r>
            <a:r>
              <a:rPr lang="it-IT" dirty="0" smtClean="0">
                <a:latin typeface="Times New Roman" panose="02020603050405020304" pitchFamily="18" charset="0"/>
                <a:cs typeface="Times New Roman" panose="02020603050405020304" pitchFamily="18" charset="0"/>
              </a:rPr>
              <a:t>.</a:t>
            </a:r>
          </a:p>
          <a:p>
            <a:pPr marL="0" indent="0" algn="just">
              <a:buNone/>
            </a:pPr>
            <a:endParaRPr lang="it-IT" dirty="0" smtClean="0">
              <a:latin typeface="Times New Roman" panose="02020603050405020304" pitchFamily="18" charset="0"/>
              <a:cs typeface="Times New Roman" panose="02020603050405020304" pitchFamily="18" charset="0"/>
            </a:endParaRPr>
          </a:p>
          <a:p>
            <a:pPr algn="just"/>
            <a:r>
              <a:rPr lang="it-IT" dirty="0">
                <a:latin typeface="Times New Roman" panose="02020603050405020304" pitchFamily="18" charset="0"/>
                <a:cs typeface="Times New Roman" panose="02020603050405020304" pitchFamily="18" charset="0"/>
              </a:rPr>
              <a:t>Il processo che conduce da una situazione stabile ad una instabile si articola in tre fasi. </a:t>
            </a:r>
            <a:r>
              <a:rPr lang="it-IT" b="1" dirty="0">
                <a:latin typeface="Times New Roman" panose="02020603050405020304" pitchFamily="18" charset="0"/>
                <a:cs typeface="Times New Roman" panose="02020603050405020304" pitchFamily="18" charset="0"/>
              </a:rPr>
              <a:t>La prima è quella della copertura (hedge). </a:t>
            </a:r>
            <a:r>
              <a:rPr lang="it-IT" dirty="0">
                <a:latin typeface="Times New Roman" panose="02020603050405020304" pitchFamily="18" charset="0"/>
                <a:cs typeface="Times New Roman" panose="02020603050405020304" pitchFamily="18" charset="0"/>
              </a:rPr>
              <a:t>In questa fase coloro che </a:t>
            </a:r>
            <a:r>
              <a:rPr lang="it-IT" b="1" dirty="0">
                <a:latin typeface="Times New Roman" panose="02020603050405020304" pitchFamily="18" charset="0"/>
                <a:cs typeface="Times New Roman" panose="02020603050405020304" pitchFamily="18" charset="0"/>
              </a:rPr>
              <a:t>prendono a prestito (imprese, banche, speculatori) dispongono di una liquidità sufficiente per pagare gli interessi e le rate di restituzione del capitale preso a prestito</a:t>
            </a:r>
            <a:r>
              <a:rPr lang="it-IT" dirty="0">
                <a:latin typeface="Times New Roman" panose="02020603050405020304" pitchFamily="18" charset="0"/>
                <a:cs typeface="Times New Roman" panose="02020603050405020304" pitchFamily="18" charset="0"/>
              </a:rPr>
              <a:t>. In altri termini il debito è interamente coperto. </a:t>
            </a:r>
            <a:endParaRPr lang="it-IT" dirty="0" smtClean="0">
              <a:latin typeface="Times New Roman" panose="02020603050405020304" pitchFamily="18" charset="0"/>
              <a:cs typeface="Times New Roman" panose="02020603050405020304" pitchFamily="18" charset="0"/>
            </a:endParaRPr>
          </a:p>
          <a:p>
            <a:pPr algn="just"/>
            <a:r>
              <a:rPr lang="it-IT" dirty="0" smtClean="0">
                <a:latin typeface="Times New Roman" panose="02020603050405020304" pitchFamily="18" charset="0"/>
                <a:cs typeface="Times New Roman" panose="02020603050405020304" pitchFamily="18" charset="0"/>
              </a:rPr>
              <a:t>La </a:t>
            </a:r>
            <a:r>
              <a:rPr lang="it-IT" dirty="0">
                <a:latin typeface="Times New Roman" panose="02020603050405020304" pitchFamily="18" charset="0"/>
                <a:cs typeface="Times New Roman" panose="02020603050405020304" pitchFamily="18" charset="0"/>
              </a:rPr>
              <a:t>seconda </a:t>
            </a:r>
            <a:r>
              <a:rPr lang="it-IT" b="1" dirty="0">
                <a:latin typeface="Times New Roman" panose="02020603050405020304" pitchFamily="18" charset="0"/>
                <a:cs typeface="Times New Roman" panose="02020603050405020304" pitchFamily="18" charset="0"/>
              </a:rPr>
              <a:t>è quella speculativa in cui la liquidità dei debitori copre il pagamento degli interessi ma non l’ammortamento del capitale</a:t>
            </a:r>
            <a:r>
              <a:rPr lang="it-IT" dirty="0">
                <a:latin typeface="Times New Roman" panose="02020603050405020304" pitchFamily="18" charset="0"/>
                <a:cs typeface="Times New Roman" panose="02020603050405020304" pitchFamily="18" charset="0"/>
              </a:rPr>
              <a:t>. Il debitore può comunque restituire il debito rivendendo l’attività (titoli, case ecc.) per il cui acquisto si è indebitato ma corre qualche rischio perché, se il </a:t>
            </a:r>
            <a:r>
              <a:rPr lang="it-IT" b="1" dirty="0">
                <a:latin typeface="Times New Roman" panose="02020603050405020304" pitchFamily="18" charset="0"/>
                <a:cs typeface="Times New Roman" panose="02020603050405020304" pitchFamily="18" charset="0"/>
              </a:rPr>
              <a:t>suo valore dovesse scendere, potrebbe trovarsi nelle condizioni di non poter ricavare dalla vendita quanto occorre per la restituzione del debito</a:t>
            </a:r>
            <a:r>
              <a:rPr lang="it-IT" dirty="0">
                <a:latin typeface="Times New Roman" panose="02020603050405020304" pitchFamily="18" charset="0"/>
                <a:cs typeface="Times New Roman" panose="02020603050405020304" pitchFamily="18" charset="0"/>
              </a:rPr>
              <a:t>.  </a:t>
            </a:r>
            <a:endParaRPr lang="it-IT" dirty="0" smtClean="0">
              <a:latin typeface="Times New Roman" panose="02020603050405020304" pitchFamily="18" charset="0"/>
              <a:cs typeface="Times New Roman" panose="02020603050405020304" pitchFamily="18" charset="0"/>
            </a:endParaRPr>
          </a:p>
          <a:p>
            <a:pPr marL="0" indent="0">
              <a:buNone/>
            </a:pPr>
            <a:endParaRPr lang="it-IT"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420654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741947" y="259882"/>
            <a:ext cx="10515600" cy="5859329"/>
          </a:xfrm>
        </p:spPr>
        <p:txBody>
          <a:bodyPr>
            <a:normAutofit/>
          </a:bodyPr>
          <a:lstStyle/>
          <a:p>
            <a:pPr algn="just"/>
            <a:r>
              <a:rPr lang="it-IT" dirty="0">
                <a:latin typeface="Times New Roman" panose="02020603050405020304" pitchFamily="18" charset="0"/>
                <a:cs typeface="Times New Roman" panose="02020603050405020304" pitchFamily="18" charset="0"/>
              </a:rPr>
              <a:t>La </a:t>
            </a:r>
            <a:r>
              <a:rPr lang="it-IT" b="1" dirty="0" smtClean="0">
                <a:latin typeface="Times New Roman" panose="02020603050405020304" pitchFamily="18" charset="0"/>
                <a:cs typeface="Times New Roman" panose="02020603050405020304" pitchFamily="18" charset="0"/>
              </a:rPr>
              <a:t>terza </a:t>
            </a:r>
            <a:r>
              <a:rPr lang="it-IT" b="1" dirty="0">
                <a:latin typeface="Times New Roman" panose="02020603050405020304" pitchFamily="18" charset="0"/>
                <a:cs typeface="Times New Roman" panose="02020603050405020304" pitchFamily="18" charset="0"/>
              </a:rPr>
              <a:t>è la fase Ponzi </a:t>
            </a:r>
            <a:r>
              <a:rPr lang="it-IT" dirty="0">
                <a:latin typeface="Times New Roman" panose="02020603050405020304" pitchFamily="18" charset="0"/>
                <a:cs typeface="Times New Roman" panose="02020603050405020304" pitchFamily="18" charset="0"/>
              </a:rPr>
              <a:t>dal nome di un broker italiano (Charles Ponzi) che operava a </a:t>
            </a:r>
            <a:r>
              <a:rPr lang="it-IT" dirty="0" err="1">
                <a:latin typeface="Times New Roman" panose="02020603050405020304" pitchFamily="18" charset="0"/>
                <a:cs typeface="Times New Roman" panose="02020603050405020304" pitchFamily="18" charset="0"/>
              </a:rPr>
              <a:t>Wall</a:t>
            </a:r>
            <a:r>
              <a:rPr lang="it-IT" dirty="0">
                <a:latin typeface="Times New Roman" panose="02020603050405020304" pitchFamily="18" charset="0"/>
                <a:cs typeface="Times New Roman" panose="02020603050405020304" pitchFamily="18" charset="0"/>
              </a:rPr>
              <a:t> Street agli inizi del 900. </a:t>
            </a:r>
            <a:r>
              <a:rPr lang="it-IT" b="1" dirty="0">
                <a:latin typeface="Times New Roman" panose="02020603050405020304" pitchFamily="18" charset="0"/>
                <a:cs typeface="Times New Roman" panose="02020603050405020304" pitchFamily="18" charset="0"/>
              </a:rPr>
              <a:t>In questa fase la liquidità del debitore non copre né gli interessi né il capitale, il debitore può essere solvibile solo se l’attività che acquista aumenta di valore tanto da coprire entrambi</a:t>
            </a:r>
            <a:r>
              <a:rPr lang="it-IT" dirty="0">
                <a:latin typeface="Times New Roman" panose="02020603050405020304" pitchFamily="18" charset="0"/>
                <a:cs typeface="Times New Roman" panose="02020603050405020304" pitchFamily="18" charset="0"/>
              </a:rPr>
              <a:t>. </a:t>
            </a:r>
            <a:endParaRPr lang="it-IT" dirty="0" smtClean="0">
              <a:latin typeface="Times New Roman" panose="02020603050405020304" pitchFamily="18" charset="0"/>
              <a:cs typeface="Times New Roman" panose="02020603050405020304" pitchFamily="18" charset="0"/>
            </a:endParaRPr>
          </a:p>
          <a:p>
            <a:pPr algn="just"/>
            <a:r>
              <a:rPr lang="it-IT" dirty="0" smtClean="0">
                <a:latin typeface="Times New Roman" panose="02020603050405020304" pitchFamily="18" charset="0"/>
                <a:cs typeface="Times New Roman" panose="02020603050405020304" pitchFamily="18" charset="0"/>
              </a:rPr>
              <a:t>La </a:t>
            </a:r>
            <a:r>
              <a:rPr lang="it-IT" b="1" dirty="0">
                <a:latin typeface="Times New Roman" panose="02020603050405020304" pitchFamily="18" charset="0"/>
                <a:cs typeface="Times New Roman" panose="02020603050405020304" pitchFamily="18" charset="0"/>
              </a:rPr>
              <a:t>crescita del valore di mercato diventa una necessità </a:t>
            </a:r>
            <a:r>
              <a:rPr lang="it-IT" dirty="0">
                <a:latin typeface="Times New Roman" panose="02020603050405020304" pitchFamily="18" charset="0"/>
                <a:cs typeface="Times New Roman" panose="02020603050405020304" pitchFamily="18" charset="0"/>
              </a:rPr>
              <a:t>ma il sistema è molto instabile perché </a:t>
            </a:r>
            <a:r>
              <a:rPr lang="it-IT" b="1" dirty="0">
                <a:latin typeface="Times New Roman" panose="02020603050405020304" pitchFamily="18" charset="0"/>
                <a:cs typeface="Times New Roman" panose="02020603050405020304" pitchFamily="18" charset="0"/>
              </a:rPr>
              <a:t>i prezzi sono già alti e la loro crescita si basa sull’aspettativa che qualcuno in futuro acquisti l’attività a prezzi ancora più </a:t>
            </a:r>
            <a:r>
              <a:rPr lang="it-IT" b="1" dirty="0" smtClean="0">
                <a:latin typeface="Times New Roman" panose="02020603050405020304" pitchFamily="18" charset="0"/>
                <a:cs typeface="Times New Roman" panose="02020603050405020304" pitchFamily="18" charset="0"/>
              </a:rPr>
              <a:t>alti</a:t>
            </a:r>
            <a:r>
              <a:rPr lang="it-IT" dirty="0" smtClean="0">
                <a:latin typeface="Times New Roman" panose="02020603050405020304" pitchFamily="18" charset="0"/>
                <a:cs typeface="Times New Roman" panose="02020603050405020304" pitchFamily="18" charset="0"/>
              </a:rPr>
              <a:t>.</a:t>
            </a:r>
          </a:p>
          <a:p>
            <a:pPr algn="just"/>
            <a:r>
              <a:rPr lang="it-IT" dirty="0" smtClean="0">
                <a:latin typeface="Times New Roman" panose="02020603050405020304" pitchFamily="18" charset="0"/>
                <a:cs typeface="Times New Roman" panose="02020603050405020304" pitchFamily="18" charset="0"/>
              </a:rPr>
              <a:t>Prima </a:t>
            </a:r>
            <a:r>
              <a:rPr lang="it-IT" dirty="0">
                <a:latin typeface="Times New Roman" panose="02020603050405020304" pitchFamily="18" charset="0"/>
                <a:cs typeface="Times New Roman" panose="02020603050405020304" pitchFamily="18" charset="0"/>
              </a:rPr>
              <a:t>o poi </a:t>
            </a:r>
            <a:r>
              <a:rPr lang="it-IT" b="1" dirty="0">
                <a:latin typeface="Times New Roman" panose="02020603050405020304" pitchFamily="18" charset="0"/>
                <a:cs typeface="Times New Roman" panose="02020603050405020304" pitchFamily="18" charset="0"/>
              </a:rPr>
              <a:t>questa aspettativa diventa totalmente ingiustificata e il sistema collassa. </a:t>
            </a:r>
            <a:endParaRPr lang="it-IT" b="1" dirty="0"/>
          </a:p>
        </p:txBody>
      </p:sp>
    </p:spTree>
    <p:extLst>
      <p:ext uri="{BB962C8B-B14F-4D97-AF65-F5344CB8AC3E}">
        <p14:creationId xmlns:p14="http://schemas.microsoft.com/office/powerpoint/2010/main" val="7692782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38200" y="365760"/>
            <a:ext cx="10515600" cy="5811203"/>
          </a:xfrm>
        </p:spPr>
        <p:txBody>
          <a:bodyPr>
            <a:normAutofit lnSpcReduction="10000"/>
          </a:bodyPr>
          <a:lstStyle/>
          <a:p>
            <a:pPr algn="just"/>
            <a:r>
              <a:rPr lang="it-IT" dirty="0">
                <a:latin typeface="Times New Roman" panose="02020603050405020304" pitchFamily="18" charset="0"/>
                <a:cs typeface="Times New Roman" panose="02020603050405020304" pitchFamily="18" charset="0"/>
              </a:rPr>
              <a:t>Lo schema di Ponzi è qualcosa di molto simile a una </a:t>
            </a:r>
            <a:r>
              <a:rPr lang="it-IT" b="1" dirty="0">
                <a:latin typeface="Times New Roman" panose="02020603050405020304" pitchFamily="18" charset="0"/>
                <a:cs typeface="Times New Roman" panose="02020603050405020304" pitchFamily="18" charset="0"/>
              </a:rPr>
              <a:t>catena di S. </a:t>
            </a:r>
            <a:r>
              <a:rPr lang="it-IT" b="1" dirty="0" smtClean="0">
                <a:latin typeface="Times New Roman" panose="02020603050405020304" pitchFamily="18" charset="0"/>
                <a:cs typeface="Times New Roman" panose="02020603050405020304" pitchFamily="18" charset="0"/>
              </a:rPr>
              <a:t>Antonio. </a:t>
            </a:r>
          </a:p>
          <a:p>
            <a:pPr marL="0" indent="0" algn="just">
              <a:buNone/>
            </a:pPr>
            <a:endParaRPr lang="it-IT" b="1" dirty="0" smtClean="0">
              <a:latin typeface="Times New Roman" panose="02020603050405020304" pitchFamily="18" charset="0"/>
              <a:cs typeface="Times New Roman" panose="02020603050405020304" pitchFamily="18" charset="0"/>
            </a:endParaRPr>
          </a:p>
          <a:p>
            <a:pPr algn="just"/>
            <a:r>
              <a:rPr lang="it-IT" dirty="0" smtClean="0">
                <a:latin typeface="Times New Roman" panose="02020603050405020304" pitchFamily="18" charset="0"/>
                <a:cs typeface="Times New Roman" panose="02020603050405020304" pitchFamily="18" charset="0"/>
              </a:rPr>
              <a:t>In </a:t>
            </a:r>
            <a:r>
              <a:rPr lang="it-IT" dirty="0">
                <a:latin typeface="Times New Roman" panose="02020603050405020304" pitchFamily="18" charset="0"/>
                <a:cs typeface="Times New Roman" panose="02020603050405020304" pitchFamily="18" charset="0"/>
              </a:rPr>
              <a:t>pratica Ponzi vendeva titoli promettendo </a:t>
            </a:r>
            <a:r>
              <a:rPr lang="it-IT" b="1" dirty="0">
                <a:latin typeface="Times New Roman" panose="02020603050405020304" pitchFamily="18" charset="0"/>
                <a:cs typeface="Times New Roman" panose="02020603050405020304" pitchFamily="18" charset="0"/>
              </a:rPr>
              <a:t>un rendimento a breve termine molto superiore a quello di mercato</a:t>
            </a:r>
            <a:r>
              <a:rPr lang="it-IT" dirty="0">
                <a:latin typeface="Times New Roman" panose="02020603050405020304" pitchFamily="18" charset="0"/>
                <a:cs typeface="Times New Roman" panose="02020603050405020304" pitchFamily="18" charset="0"/>
              </a:rPr>
              <a:t>. </a:t>
            </a:r>
            <a:endParaRPr lang="it-IT" dirty="0" smtClean="0">
              <a:latin typeface="Times New Roman" panose="02020603050405020304" pitchFamily="18" charset="0"/>
              <a:cs typeface="Times New Roman" panose="02020603050405020304" pitchFamily="18" charset="0"/>
            </a:endParaRPr>
          </a:p>
          <a:p>
            <a:pPr marL="0" indent="0" algn="just">
              <a:buNone/>
            </a:pPr>
            <a:endParaRPr lang="it-IT" dirty="0" smtClean="0">
              <a:latin typeface="Times New Roman" panose="02020603050405020304" pitchFamily="18" charset="0"/>
              <a:cs typeface="Times New Roman" panose="02020603050405020304" pitchFamily="18" charset="0"/>
            </a:endParaRPr>
          </a:p>
          <a:p>
            <a:pPr algn="just"/>
            <a:r>
              <a:rPr lang="it-IT" b="1" dirty="0" smtClean="0">
                <a:latin typeface="Times New Roman" panose="02020603050405020304" pitchFamily="18" charset="0"/>
                <a:cs typeface="Times New Roman" panose="02020603050405020304" pitchFamily="18" charset="0"/>
              </a:rPr>
              <a:t>Egli era </a:t>
            </a:r>
            <a:r>
              <a:rPr lang="it-IT" b="1" dirty="0">
                <a:latin typeface="Times New Roman" panose="02020603050405020304" pitchFamily="18" charset="0"/>
                <a:cs typeface="Times New Roman" panose="02020603050405020304" pitchFamily="18" charset="0"/>
              </a:rPr>
              <a:t>in grado di pagare tali rendimenti ai primi investitori attirati dalle sue promesse di facili guadagni</a:t>
            </a:r>
            <a:r>
              <a:rPr lang="it-IT" dirty="0">
                <a:latin typeface="Times New Roman" panose="02020603050405020304" pitchFamily="18" charset="0"/>
                <a:cs typeface="Times New Roman" panose="02020603050405020304" pitchFamily="18" charset="0"/>
              </a:rPr>
              <a:t> </a:t>
            </a:r>
            <a:r>
              <a:rPr lang="it-IT" b="1" dirty="0">
                <a:latin typeface="Times New Roman" panose="02020603050405020304" pitchFamily="18" charset="0"/>
                <a:cs typeface="Times New Roman" panose="02020603050405020304" pitchFamily="18" charset="0"/>
              </a:rPr>
              <a:t>grazie al denaro incassato inizialmente dagli stessi investitori per l’acquisto dei titoli o indebitandosi con le banche. </a:t>
            </a:r>
          </a:p>
          <a:p>
            <a:pPr algn="just"/>
            <a:endParaRPr lang="it-IT" dirty="0" smtClean="0">
              <a:latin typeface="Times New Roman" panose="02020603050405020304" pitchFamily="18" charset="0"/>
              <a:cs typeface="Times New Roman" panose="02020603050405020304" pitchFamily="18" charset="0"/>
            </a:endParaRPr>
          </a:p>
          <a:p>
            <a:pPr algn="just"/>
            <a:r>
              <a:rPr lang="it-IT" b="1" dirty="0">
                <a:latin typeface="Times New Roman" panose="02020603050405020304" pitchFamily="18" charset="0"/>
                <a:cs typeface="Times New Roman" panose="02020603050405020304" pitchFamily="18" charset="0"/>
              </a:rPr>
              <a:t>Gli acquirenti soddisfatti reinvestivano il denaro in nuovi titoli e diffondevano fiducia nell'investimento attirando nuovi investitori.</a:t>
            </a:r>
            <a:endParaRPr lang="it-IT"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838158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fade">
                                      <p:cBhvr>
                                        <p:cTn id="28" dur="1000"/>
                                        <p:tgtEl>
                                          <p:spTgt spid="3">
                                            <p:txEl>
                                              <p:pRg st="6" end="6"/>
                                            </p:txEl>
                                          </p:spTgt>
                                        </p:tgtEl>
                                      </p:cBhvr>
                                    </p:animEffect>
                                    <p:anim calcmode="lin" valueType="num">
                                      <p:cBhvr>
                                        <p:cTn id="2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38200" y="67377"/>
            <a:ext cx="10515600" cy="6109586"/>
          </a:xfrm>
        </p:spPr>
        <p:txBody>
          <a:bodyPr/>
          <a:lstStyle/>
          <a:p>
            <a:pPr algn="just"/>
            <a:r>
              <a:rPr lang="it-IT" b="1" dirty="0" smtClean="0">
                <a:latin typeface="Times New Roman" panose="02020603050405020304" pitchFamily="18" charset="0"/>
                <a:cs typeface="Times New Roman" panose="02020603050405020304" pitchFamily="18" charset="0"/>
              </a:rPr>
              <a:t>Finché </a:t>
            </a:r>
            <a:r>
              <a:rPr lang="it-IT" b="1" dirty="0">
                <a:latin typeface="Times New Roman" panose="02020603050405020304" pitchFamily="18" charset="0"/>
                <a:cs typeface="Times New Roman" panose="02020603050405020304" pitchFamily="18" charset="0"/>
              </a:rPr>
              <a:t>gli investitori continuavano ad aumentare lo schema poteva andare avanti perché le nuove entrate consentivano di finanziare i pagamenti ai precedenti investitori. </a:t>
            </a:r>
          </a:p>
          <a:p>
            <a:pPr algn="just"/>
            <a:r>
              <a:rPr lang="it-IT" b="1" dirty="0">
                <a:latin typeface="Times New Roman" panose="02020603050405020304" pitchFamily="18" charset="0"/>
                <a:cs typeface="Times New Roman" panose="02020603050405020304" pitchFamily="18" charset="0"/>
              </a:rPr>
              <a:t>A un certo punto il mercato cominciò a saturarsi e divenne sempre più difficile trovare nuovi investitori. I nuovi incassi non furono più sufficienti a coprire i pagamenti degli interessi e dei titoli in scadenza. </a:t>
            </a:r>
          </a:p>
          <a:p>
            <a:pPr algn="just"/>
            <a:r>
              <a:rPr lang="it-IT" b="1" dirty="0">
                <a:latin typeface="Times New Roman" panose="02020603050405020304" pitchFamily="18" charset="0"/>
                <a:cs typeface="Times New Roman" panose="02020603050405020304" pitchFamily="18" charset="0"/>
              </a:rPr>
              <a:t>Il </a:t>
            </a:r>
            <a:r>
              <a:rPr lang="it-IT" b="1" dirty="0" smtClean="0">
                <a:latin typeface="Times New Roman" panose="02020603050405020304" pitchFamily="18" charset="0"/>
                <a:cs typeface="Times New Roman" panose="02020603050405020304" pitchFamily="18" charset="0"/>
              </a:rPr>
              <a:t>sistema Ponzi </a:t>
            </a:r>
            <a:r>
              <a:rPr lang="it-IT" b="1" dirty="0">
                <a:latin typeface="Times New Roman" panose="02020603050405020304" pitchFamily="18" charset="0"/>
                <a:cs typeface="Times New Roman" panose="02020603050405020304" pitchFamily="18" charset="0"/>
              </a:rPr>
              <a:t>non poteva far altro che deflagrare. Un meccanismo di questo genere è profondamente instabile perché può funzionare solo a condizione che il mercato cresca indefinitamente e ad un ritmo elevato. </a:t>
            </a:r>
          </a:p>
          <a:p>
            <a:endParaRPr lang="it-IT" dirty="0"/>
          </a:p>
          <a:p>
            <a:endParaRPr lang="it-IT" dirty="0"/>
          </a:p>
        </p:txBody>
      </p:sp>
    </p:spTree>
    <p:extLst>
      <p:ext uri="{BB962C8B-B14F-4D97-AF65-F5344CB8AC3E}">
        <p14:creationId xmlns:p14="http://schemas.microsoft.com/office/powerpoint/2010/main" val="13963847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761198" y="173255"/>
            <a:ext cx="10515600" cy="6684745"/>
          </a:xfrm>
        </p:spPr>
        <p:txBody>
          <a:bodyPr>
            <a:normAutofit fontScale="92500" lnSpcReduction="10000"/>
          </a:bodyPr>
          <a:lstStyle/>
          <a:p>
            <a:pPr algn="just"/>
            <a:r>
              <a:rPr lang="it-IT" b="1" dirty="0">
                <a:latin typeface="Times New Roman" panose="02020603050405020304" pitchFamily="18" charset="0"/>
                <a:cs typeface="Times New Roman" panose="02020603050405020304" pitchFamily="18" charset="0"/>
              </a:rPr>
              <a:t>La teoria </a:t>
            </a:r>
            <a:r>
              <a:rPr lang="it-IT" b="1" dirty="0" smtClean="0">
                <a:latin typeface="Times New Roman" panose="02020603050405020304" pitchFamily="18" charset="0"/>
                <a:cs typeface="Times New Roman" panose="02020603050405020304" pitchFamily="18" charset="0"/>
              </a:rPr>
              <a:t>standard (EMH) </a:t>
            </a:r>
            <a:r>
              <a:rPr lang="it-IT" dirty="0" smtClean="0">
                <a:latin typeface="Times New Roman" panose="02020603050405020304" pitchFamily="18" charset="0"/>
                <a:cs typeface="Times New Roman" panose="02020603050405020304" pitchFamily="18" charset="0"/>
              </a:rPr>
              <a:t>ipotizza </a:t>
            </a:r>
            <a:r>
              <a:rPr lang="it-IT" dirty="0">
                <a:latin typeface="Times New Roman" panose="02020603050405020304" pitchFamily="18" charset="0"/>
                <a:cs typeface="Times New Roman" panose="02020603050405020304" pitchFamily="18" charset="0"/>
              </a:rPr>
              <a:t>che i mercati </a:t>
            </a:r>
            <a:r>
              <a:rPr lang="it-IT" b="1" dirty="0">
                <a:latin typeface="Times New Roman" panose="02020603050405020304" pitchFamily="18" charset="0"/>
                <a:cs typeface="Times New Roman" panose="02020603050405020304" pitchFamily="18" charset="0"/>
              </a:rPr>
              <a:t>siano sempre in equilibrio</a:t>
            </a:r>
            <a:r>
              <a:rPr lang="it-IT" dirty="0">
                <a:latin typeface="Times New Roman" panose="02020603050405020304" pitchFamily="18" charset="0"/>
                <a:cs typeface="Times New Roman" panose="02020603050405020304" pitchFamily="18" charset="0"/>
              </a:rPr>
              <a:t>. Secondo questa visione, </a:t>
            </a:r>
            <a:r>
              <a:rPr lang="it-IT" b="1" dirty="0">
                <a:latin typeface="Times New Roman" panose="02020603050405020304" pitchFamily="18" charset="0"/>
                <a:cs typeface="Times New Roman" panose="02020603050405020304" pitchFamily="18" charset="0"/>
              </a:rPr>
              <a:t>gli scostamenti dall'equilibrio </a:t>
            </a:r>
            <a:r>
              <a:rPr lang="it-IT" dirty="0">
                <a:latin typeface="Times New Roman" panose="02020603050405020304" pitchFamily="18" charset="0"/>
                <a:cs typeface="Times New Roman" panose="02020603050405020304" pitchFamily="18" charset="0"/>
              </a:rPr>
              <a:t>non sono che aggiustamenti </a:t>
            </a:r>
            <a:r>
              <a:rPr lang="it-IT" b="1" dirty="0" smtClean="0">
                <a:latin typeface="Times New Roman" panose="02020603050405020304" pitchFamily="18" charset="0"/>
                <a:cs typeface="Times New Roman" panose="02020603050405020304" pitchFamily="18" charset="0"/>
              </a:rPr>
              <a:t>di breve periodo </a:t>
            </a:r>
            <a:r>
              <a:rPr lang="it-IT" dirty="0" smtClean="0">
                <a:latin typeface="Times New Roman" panose="02020603050405020304" pitchFamily="18" charset="0"/>
                <a:cs typeface="Times New Roman" panose="02020603050405020304" pitchFamily="18" charset="0"/>
              </a:rPr>
              <a:t>e sono provocati da </a:t>
            </a:r>
            <a:r>
              <a:rPr lang="it-IT" b="1" dirty="0" smtClean="0">
                <a:latin typeface="Times New Roman" panose="02020603050405020304" pitchFamily="18" charset="0"/>
                <a:cs typeface="Times New Roman" panose="02020603050405020304" pitchFamily="18" charset="0"/>
              </a:rPr>
              <a:t>eventi esogeni</a:t>
            </a:r>
            <a:r>
              <a:rPr lang="it-IT" dirty="0" smtClean="0">
                <a:latin typeface="Times New Roman" panose="02020603050405020304" pitchFamily="18" charset="0"/>
                <a:cs typeface="Times New Roman" panose="02020603050405020304" pitchFamily="18" charset="0"/>
              </a:rPr>
              <a:t>. </a:t>
            </a:r>
          </a:p>
          <a:p>
            <a:pPr algn="just"/>
            <a:r>
              <a:rPr lang="it-IT" b="1" dirty="0" smtClean="0">
                <a:latin typeface="Times New Roman" panose="02020603050405020304" pitchFamily="18" charset="0"/>
                <a:cs typeface="Times New Roman" panose="02020603050405020304" pitchFamily="18" charset="0"/>
              </a:rPr>
              <a:t>Una forte variazione dell'indice del mercato azionario</a:t>
            </a:r>
            <a:r>
              <a:rPr lang="it-IT" dirty="0" smtClean="0">
                <a:latin typeface="Times New Roman" panose="02020603050405020304" pitchFamily="18" charset="0"/>
                <a:cs typeface="Times New Roman" panose="02020603050405020304" pitchFamily="18" charset="0"/>
              </a:rPr>
              <a:t>, </a:t>
            </a:r>
            <a:r>
              <a:rPr lang="it-IT" dirty="0">
                <a:latin typeface="Times New Roman" panose="02020603050405020304" pitchFamily="18" charset="0"/>
                <a:cs typeface="Times New Roman" panose="02020603050405020304" pitchFamily="18" charset="0"/>
              </a:rPr>
              <a:t>ad esempio, deve essere conseguenza di </a:t>
            </a:r>
            <a:r>
              <a:rPr lang="it-IT" b="1" dirty="0" smtClean="0">
                <a:latin typeface="Times New Roman" panose="02020603050405020304" pitchFamily="18" charset="0"/>
                <a:cs typeface="Times New Roman" panose="02020603050405020304" pitchFamily="18" charset="0"/>
              </a:rPr>
              <a:t>shock esogeni altrettanto </a:t>
            </a:r>
            <a:r>
              <a:rPr lang="it-IT" b="1" dirty="0">
                <a:latin typeface="Times New Roman" panose="02020603050405020304" pitchFamily="18" charset="0"/>
                <a:cs typeface="Times New Roman" panose="02020603050405020304" pitchFamily="18" charset="0"/>
              </a:rPr>
              <a:t>forti</a:t>
            </a:r>
            <a:r>
              <a:rPr lang="it-IT" dirty="0">
                <a:latin typeface="Times New Roman" panose="02020603050405020304" pitchFamily="18" charset="0"/>
                <a:cs typeface="Times New Roman" panose="02020603050405020304" pitchFamily="18" charset="0"/>
              </a:rPr>
              <a:t>. </a:t>
            </a:r>
            <a:r>
              <a:rPr lang="it-IT" dirty="0" smtClean="0">
                <a:latin typeface="Times New Roman" panose="02020603050405020304" pitchFamily="18" charset="0"/>
                <a:cs typeface="Times New Roman" panose="02020603050405020304" pitchFamily="18" charset="0"/>
              </a:rPr>
              <a:t>Ci </a:t>
            </a:r>
            <a:r>
              <a:rPr lang="it-IT" dirty="0">
                <a:latin typeface="Times New Roman" panose="02020603050405020304" pitchFamily="18" charset="0"/>
                <a:cs typeface="Times New Roman" panose="02020603050405020304" pitchFamily="18" charset="0"/>
              </a:rPr>
              <a:t>si aspetta in altre parole un </a:t>
            </a:r>
            <a:r>
              <a:rPr lang="it-IT" b="1" dirty="0">
                <a:latin typeface="Times New Roman" panose="02020603050405020304" pitchFamily="18" charset="0"/>
                <a:cs typeface="Times New Roman" panose="02020603050405020304" pitchFamily="18" charset="0"/>
              </a:rPr>
              <a:t>rapporto diretto di causa-effetto</a:t>
            </a:r>
            <a:r>
              <a:rPr lang="it-IT" dirty="0">
                <a:latin typeface="Times New Roman" panose="02020603050405020304" pitchFamily="18" charset="0"/>
                <a:cs typeface="Times New Roman" panose="02020603050405020304" pitchFamily="18" charset="0"/>
              </a:rPr>
              <a:t> tra </a:t>
            </a:r>
            <a:r>
              <a:rPr lang="it-IT" b="1" dirty="0">
                <a:latin typeface="Times New Roman" panose="02020603050405020304" pitchFamily="18" charset="0"/>
                <a:cs typeface="Times New Roman" panose="02020603050405020304" pitchFamily="18" charset="0"/>
              </a:rPr>
              <a:t>un dato evento </a:t>
            </a:r>
            <a:r>
              <a:rPr lang="it-IT" dirty="0">
                <a:latin typeface="Times New Roman" panose="02020603050405020304" pitchFamily="18" charset="0"/>
                <a:cs typeface="Times New Roman" panose="02020603050405020304" pitchFamily="18" charset="0"/>
              </a:rPr>
              <a:t>e la </a:t>
            </a:r>
            <a:r>
              <a:rPr lang="it-IT" b="1" dirty="0">
                <a:latin typeface="Times New Roman" panose="02020603050405020304" pitchFamily="18" charset="0"/>
                <a:cs typeface="Times New Roman" panose="02020603050405020304" pitchFamily="18" charset="0"/>
              </a:rPr>
              <a:t>sua manifestazione</a:t>
            </a:r>
            <a:r>
              <a:rPr lang="it-IT" dirty="0">
                <a:latin typeface="Times New Roman" panose="02020603050405020304" pitchFamily="18" charset="0"/>
                <a:cs typeface="Times New Roman" panose="02020603050405020304" pitchFamily="18" charset="0"/>
              </a:rPr>
              <a:t>. </a:t>
            </a:r>
            <a:endParaRPr lang="it-IT" dirty="0" smtClean="0">
              <a:latin typeface="Times New Roman" panose="02020603050405020304" pitchFamily="18" charset="0"/>
              <a:cs typeface="Times New Roman" panose="02020603050405020304" pitchFamily="18" charset="0"/>
            </a:endParaRPr>
          </a:p>
          <a:p>
            <a:pPr algn="just"/>
            <a:r>
              <a:rPr lang="it-IT" dirty="0" smtClean="0">
                <a:latin typeface="Times New Roman" panose="02020603050405020304" pitchFamily="18" charset="0"/>
                <a:cs typeface="Times New Roman" panose="02020603050405020304" pitchFamily="18" charset="0"/>
              </a:rPr>
              <a:t>Secondo l’approccio che si basa </a:t>
            </a:r>
            <a:r>
              <a:rPr lang="it-IT" b="1" dirty="0" smtClean="0">
                <a:latin typeface="Times New Roman" panose="02020603050405020304" pitchFamily="18" charset="0"/>
                <a:cs typeface="Times New Roman" panose="02020603050405020304" pitchFamily="18" charset="0"/>
              </a:rPr>
              <a:t>sull’analisi della complessità </a:t>
            </a:r>
            <a:r>
              <a:rPr lang="it-IT" dirty="0" smtClean="0">
                <a:latin typeface="Times New Roman" panose="02020603050405020304" pitchFamily="18" charset="0"/>
                <a:cs typeface="Times New Roman" panose="02020603050405020304" pitchFamily="18" charset="0"/>
              </a:rPr>
              <a:t>invece, come detto, </a:t>
            </a:r>
            <a:r>
              <a:rPr lang="it-IT" b="1" dirty="0" smtClean="0">
                <a:latin typeface="Times New Roman" panose="02020603050405020304" pitchFamily="18" charset="0"/>
                <a:cs typeface="Times New Roman" panose="02020603050405020304" pitchFamily="18" charset="0"/>
              </a:rPr>
              <a:t>i </a:t>
            </a:r>
            <a:r>
              <a:rPr lang="it-IT" b="1" dirty="0">
                <a:latin typeface="Times New Roman" panose="02020603050405020304" pitchFamily="18" charset="0"/>
                <a:cs typeface="Times New Roman" panose="02020603050405020304" pitchFamily="18" charset="0"/>
              </a:rPr>
              <a:t>mercati </a:t>
            </a:r>
            <a:r>
              <a:rPr lang="it-IT" b="1" dirty="0" smtClean="0">
                <a:latin typeface="Times New Roman" panose="02020603050405020304" pitchFamily="18" charset="0"/>
                <a:cs typeface="Times New Roman" panose="02020603050405020304" pitchFamily="18" charset="0"/>
              </a:rPr>
              <a:t>possono evolvere in modo endogeno verso </a:t>
            </a:r>
            <a:r>
              <a:rPr lang="it-IT" b="1" dirty="0">
                <a:latin typeface="Times New Roman" panose="02020603050405020304" pitchFamily="18" charset="0"/>
                <a:cs typeface="Times New Roman" panose="02020603050405020304" pitchFamily="18" charset="0"/>
              </a:rPr>
              <a:t>una situazione instabile</a:t>
            </a:r>
            <a:r>
              <a:rPr lang="it-IT" dirty="0">
                <a:latin typeface="Times New Roman" panose="02020603050405020304" pitchFamily="18" charset="0"/>
                <a:cs typeface="Times New Roman" panose="02020603050405020304" pitchFamily="18" charset="0"/>
              </a:rPr>
              <a:t>. </a:t>
            </a:r>
            <a:r>
              <a:rPr lang="it-IT" dirty="0" smtClean="0">
                <a:latin typeface="Times New Roman" panose="02020603050405020304" pitchFamily="18" charset="0"/>
                <a:cs typeface="Times New Roman" panose="02020603050405020304" pitchFamily="18" charset="0"/>
              </a:rPr>
              <a:t>Ciò vale </a:t>
            </a:r>
            <a:r>
              <a:rPr lang="it-IT" b="1" dirty="0" smtClean="0">
                <a:latin typeface="Times New Roman" panose="02020603050405020304" pitchFamily="18" charset="0"/>
                <a:cs typeface="Times New Roman" panose="02020603050405020304" pitchFamily="18" charset="0"/>
              </a:rPr>
              <a:t>sia per quanto riguarda la volatilità nel prezzo dei titoli finanziari </a:t>
            </a:r>
            <a:r>
              <a:rPr lang="it-IT" dirty="0" smtClean="0">
                <a:latin typeface="Times New Roman" panose="02020603050405020304" pitchFamily="18" charset="0"/>
                <a:cs typeface="Times New Roman" panose="02020603050405020304" pitchFamily="18" charset="0"/>
              </a:rPr>
              <a:t>che per quanto riguarda </a:t>
            </a:r>
            <a:r>
              <a:rPr lang="it-IT" b="1" dirty="0" smtClean="0">
                <a:latin typeface="Times New Roman" panose="02020603050405020304" pitchFamily="18" charset="0"/>
                <a:cs typeface="Times New Roman" panose="02020603050405020304" pitchFamily="18" charset="0"/>
              </a:rPr>
              <a:t>l’instabilità  dal punto di vista macroeconomico.</a:t>
            </a:r>
          </a:p>
          <a:p>
            <a:pPr algn="just"/>
            <a:r>
              <a:rPr lang="it-IT" dirty="0" smtClean="0">
                <a:latin typeface="Times New Roman" panose="02020603050405020304" pitchFamily="18" charset="0"/>
                <a:cs typeface="Times New Roman" panose="02020603050405020304" pitchFamily="18" charset="0"/>
              </a:rPr>
              <a:t>In </a:t>
            </a:r>
            <a:r>
              <a:rPr lang="it-IT" dirty="0">
                <a:latin typeface="Times New Roman" panose="02020603050405020304" pitchFamily="18" charset="0"/>
                <a:cs typeface="Times New Roman" panose="02020603050405020304" pitchFamily="18" charset="0"/>
              </a:rPr>
              <a:t>questo caso, </a:t>
            </a:r>
            <a:r>
              <a:rPr lang="it-IT" b="1" dirty="0" smtClean="0">
                <a:latin typeface="Times New Roman" panose="02020603050405020304" pitchFamily="18" charset="0"/>
                <a:cs typeface="Times New Roman" panose="02020603050405020304" pitchFamily="18" charset="0"/>
              </a:rPr>
              <a:t>lo shock esogeno </a:t>
            </a:r>
            <a:r>
              <a:rPr lang="it-IT" b="1" dirty="0">
                <a:latin typeface="Times New Roman" panose="02020603050405020304" pitchFamily="18" charset="0"/>
                <a:cs typeface="Times New Roman" panose="02020603050405020304" pitchFamily="18" charset="0"/>
              </a:rPr>
              <a:t>diventa irrilevante</a:t>
            </a:r>
            <a:r>
              <a:rPr lang="it-IT" dirty="0">
                <a:latin typeface="Times New Roman" panose="02020603050405020304" pitchFamily="18" charset="0"/>
                <a:cs typeface="Times New Roman" panose="02020603050405020304" pitchFamily="18" charset="0"/>
              </a:rPr>
              <a:t>, mentre il punto chiave </a:t>
            </a:r>
            <a:r>
              <a:rPr lang="it-IT" dirty="0" smtClean="0">
                <a:latin typeface="Times New Roman" panose="02020603050405020304" pitchFamily="18" charset="0"/>
                <a:cs typeface="Times New Roman" panose="02020603050405020304" pitchFamily="18" charset="0"/>
              </a:rPr>
              <a:t>sta </a:t>
            </a:r>
            <a:r>
              <a:rPr lang="it-IT" b="1" dirty="0" smtClean="0">
                <a:latin typeface="Times New Roman" panose="02020603050405020304" pitchFamily="18" charset="0"/>
                <a:cs typeface="Times New Roman" panose="02020603050405020304" pitchFamily="18" charset="0"/>
              </a:rPr>
              <a:t>nell'identificazione </a:t>
            </a:r>
            <a:r>
              <a:rPr lang="it-IT" b="1" dirty="0">
                <a:latin typeface="Times New Roman" panose="02020603050405020304" pitchFamily="18" charset="0"/>
                <a:cs typeface="Times New Roman" panose="02020603050405020304" pitchFamily="18" charset="0"/>
              </a:rPr>
              <a:t>degli elementi </a:t>
            </a:r>
            <a:r>
              <a:rPr lang="it-IT" b="1" dirty="0" smtClean="0">
                <a:latin typeface="Times New Roman" panose="02020603050405020304" pitchFamily="18" charset="0"/>
                <a:cs typeface="Times New Roman" panose="02020603050405020304" pitchFamily="18" charset="0"/>
              </a:rPr>
              <a:t>che provocano tale instabilità</a:t>
            </a:r>
            <a:r>
              <a:rPr lang="it-IT" dirty="0" smtClean="0">
                <a:latin typeface="Times New Roman" panose="02020603050405020304" pitchFamily="18" charset="0"/>
                <a:cs typeface="Times New Roman" panose="02020603050405020304" pitchFamily="18" charset="0"/>
              </a:rPr>
              <a:t>. </a:t>
            </a:r>
          </a:p>
          <a:p>
            <a:pPr algn="just"/>
            <a:r>
              <a:rPr lang="it-IT" dirty="0" smtClean="0">
                <a:latin typeface="Times New Roman" panose="02020603050405020304" pitchFamily="18" charset="0"/>
                <a:cs typeface="Times New Roman" panose="02020603050405020304" pitchFamily="18" charset="0"/>
              </a:rPr>
              <a:t>E’ la </a:t>
            </a:r>
            <a:r>
              <a:rPr lang="it-IT" dirty="0">
                <a:latin typeface="Times New Roman" panose="02020603050405020304" pitchFamily="18" charset="0"/>
                <a:cs typeface="Times New Roman" panose="02020603050405020304" pitchFamily="18" charset="0"/>
              </a:rPr>
              <a:t>perdita della relazione </a:t>
            </a:r>
            <a:r>
              <a:rPr lang="it-IT" b="1" dirty="0">
                <a:latin typeface="Times New Roman" panose="02020603050405020304" pitchFamily="18" charset="0"/>
                <a:cs typeface="Times New Roman" panose="02020603050405020304" pitchFamily="18" charset="0"/>
              </a:rPr>
              <a:t>di causa-effetto e l'importanza delle interazioni tra gli agenti </a:t>
            </a:r>
            <a:r>
              <a:rPr lang="it-IT" b="1" dirty="0" smtClean="0">
                <a:latin typeface="Times New Roman" panose="02020603050405020304" pitchFamily="18" charset="0"/>
                <a:cs typeface="Times New Roman" panose="02020603050405020304" pitchFamily="18" charset="0"/>
              </a:rPr>
              <a:t>che </a:t>
            </a:r>
            <a:r>
              <a:rPr lang="it-IT" dirty="0" smtClean="0">
                <a:latin typeface="Times New Roman" panose="02020603050405020304" pitchFamily="18" charset="0"/>
                <a:cs typeface="Times New Roman" panose="02020603050405020304" pitchFamily="18" charset="0"/>
              </a:rPr>
              <a:t>ci </a:t>
            </a:r>
            <a:r>
              <a:rPr lang="it-IT" dirty="0">
                <a:latin typeface="Times New Roman" panose="02020603050405020304" pitchFamily="18" charset="0"/>
                <a:cs typeface="Times New Roman" panose="02020603050405020304" pitchFamily="18" charset="0"/>
              </a:rPr>
              <a:t>conducono in modo naturale</a:t>
            </a:r>
            <a:r>
              <a:rPr lang="it-IT" b="1" dirty="0">
                <a:latin typeface="Times New Roman" panose="02020603050405020304" pitchFamily="18" charset="0"/>
                <a:cs typeface="Times New Roman" panose="02020603050405020304" pitchFamily="18" charset="0"/>
              </a:rPr>
              <a:t> nell'area dei </a:t>
            </a:r>
            <a:r>
              <a:rPr lang="it-IT" b="1" dirty="0" smtClean="0">
                <a:latin typeface="Times New Roman" panose="02020603050405020304" pitchFamily="18" charset="0"/>
                <a:cs typeface="Times New Roman" panose="02020603050405020304" pitchFamily="18" charset="0"/>
              </a:rPr>
              <a:t>sistemi </a:t>
            </a:r>
            <a:r>
              <a:rPr lang="it-IT" b="1" dirty="0">
                <a:latin typeface="Times New Roman" panose="02020603050405020304" pitchFamily="18" charset="0"/>
                <a:cs typeface="Times New Roman" panose="02020603050405020304" pitchFamily="18" charset="0"/>
              </a:rPr>
              <a:t>c</a:t>
            </a:r>
            <a:r>
              <a:rPr lang="it-IT" b="1" dirty="0" smtClean="0">
                <a:latin typeface="Times New Roman" panose="02020603050405020304" pitchFamily="18" charset="0"/>
                <a:cs typeface="Times New Roman" panose="02020603050405020304" pitchFamily="18" charset="0"/>
              </a:rPr>
              <a:t>omplessi</a:t>
            </a:r>
            <a:r>
              <a:rPr lang="it-IT" dirty="0" smtClean="0">
                <a:latin typeface="Times New Roman" panose="02020603050405020304" pitchFamily="18" charset="0"/>
                <a:cs typeface="Times New Roman" panose="02020603050405020304" pitchFamily="18" charset="0"/>
              </a:rPr>
              <a:t>. </a:t>
            </a:r>
            <a:endParaRPr lang="it-IT"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85906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38200" y="502920"/>
            <a:ext cx="10515600" cy="5674043"/>
          </a:xfrm>
        </p:spPr>
        <p:txBody>
          <a:bodyPr>
            <a:normAutofit lnSpcReduction="10000"/>
          </a:bodyPr>
          <a:lstStyle/>
          <a:p>
            <a:pPr algn="just"/>
            <a:endParaRPr lang="it-IT" dirty="0" smtClean="0">
              <a:latin typeface="Times New Roman" panose="02020603050405020304" pitchFamily="18" charset="0"/>
              <a:cs typeface="Times New Roman" panose="02020603050405020304" pitchFamily="18" charset="0"/>
            </a:endParaRPr>
          </a:p>
          <a:p>
            <a:pPr algn="just"/>
            <a:r>
              <a:rPr lang="it-IT" b="1" dirty="0" smtClean="0">
                <a:latin typeface="Times New Roman" panose="02020603050405020304" pitchFamily="18" charset="0"/>
                <a:cs typeface="Times New Roman" panose="02020603050405020304" pitchFamily="18" charset="0"/>
              </a:rPr>
              <a:t>L’attenzione </a:t>
            </a:r>
            <a:r>
              <a:rPr lang="it-IT" b="1" i="1" dirty="0" smtClean="0">
                <a:latin typeface="Times New Roman" panose="02020603050405020304" pitchFamily="18" charset="0"/>
                <a:cs typeface="Times New Roman" panose="02020603050405020304" pitchFamily="18" charset="0"/>
              </a:rPr>
              <a:t>critica </a:t>
            </a:r>
            <a:r>
              <a:rPr lang="it-IT" dirty="0" smtClean="0">
                <a:latin typeface="Times New Roman" panose="02020603050405020304" pitchFamily="18" charset="0"/>
                <a:cs typeface="Times New Roman" panose="02020603050405020304" pitchFamily="18" charset="0"/>
              </a:rPr>
              <a:t>circa la </a:t>
            </a:r>
            <a:r>
              <a:rPr lang="it-IT" b="1" dirty="0" smtClean="0">
                <a:latin typeface="Times New Roman" panose="02020603050405020304" pitchFamily="18" charset="0"/>
                <a:cs typeface="Times New Roman" panose="02020603050405020304" pitchFamily="18" charset="0"/>
              </a:rPr>
              <a:t>rilevanza della complessità </a:t>
            </a:r>
            <a:r>
              <a:rPr lang="it-IT" dirty="0" smtClean="0">
                <a:latin typeface="Times New Roman" panose="02020603050405020304" pitchFamily="18" charset="0"/>
                <a:cs typeface="Times New Roman" panose="02020603050405020304" pitchFamily="18" charset="0"/>
              </a:rPr>
              <a:t>quando si studiano i </a:t>
            </a:r>
            <a:r>
              <a:rPr lang="it-IT" b="1" dirty="0" smtClean="0">
                <a:latin typeface="Times New Roman" panose="02020603050405020304" pitchFamily="18" charset="0"/>
                <a:cs typeface="Times New Roman" panose="02020603050405020304" pitchFamily="18" charset="0"/>
              </a:rPr>
              <a:t>mercati finanziari </a:t>
            </a:r>
            <a:r>
              <a:rPr lang="it-IT" dirty="0" smtClean="0">
                <a:latin typeface="Times New Roman" panose="02020603050405020304" pitchFamily="18" charset="0"/>
                <a:cs typeface="Times New Roman" panose="02020603050405020304" pitchFamily="18" charset="0"/>
              </a:rPr>
              <a:t>e </a:t>
            </a:r>
            <a:r>
              <a:rPr lang="it-IT" b="1" dirty="0" smtClean="0">
                <a:latin typeface="Times New Roman" panose="02020603050405020304" pitchFamily="18" charset="0"/>
                <a:cs typeface="Times New Roman" panose="02020603050405020304" pitchFamily="18" charset="0"/>
              </a:rPr>
              <a:t>del credito </a:t>
            </a:r>
            <a:r>
              <a:rPr lang="it-IT" dirty="0" smtClean="0">
                <a:latin typeface="Times New Roman" panose="02020603050405020304" pitchFamily="18" charset="0"/>
                <a:cs typeface="Times New Roman" panose="02020603050405020304" pitchFamily="18" charset="0"/>
              </a:rPr>
              <a:t>(</a:t>
            </a:r>
            <a:r>
              <a:rPr lang="it-IT" dirty="0" err="1" smtClean="0">
                <a:latin typeface="Times New Roman" panose="02020603050405020304" pitchFamily="18" charset="0"/>
                <a:cs typeface="Times New Roman" panose="02020603050405020304" pitchFamily="18" charset="0"/>
              </a:rPr>
              <a:t>Minsky</a:t>
            </a:r>
            <a:r>
              <a:rPr lang="it-IT" dirty="0" smtClean="0">
                <a:latin typeface="Times New Roman" panose="02020603050405020304" pitchFamily="18" charset="0"/>
                <a:cs typeface="Times New Roman" panose="02020603050405020304" pitchFamily="18" charset="0"/>
              </a:rPr>
              <a:t>, 1982; </a:t>
            </a:r>
            <a:r>
              <a:rPr lang="it-IT" dirty="0" err="1" smtClean="0">
                <a:latin typeface="Times New Roman" panose="02020603050405020304" pitchFamily="18" charset="0"/>
                <a:cs typeface="Times New Roman" panose="02020603050405020304" pitchFamily="18" charset="0"/>
              </a:rPr>
              <a:t>Rosser</a:t>
            </a:r>
            <a:r>
              <a:rPr lang="it-IT" dirty="0" smtClean="0">
                <a:latin typeface="Times New Roman" panose="02020603050405020304" pitchFamily="18" charset="0"/>
                <a:cs typeface="Times New Roman" panose="02020603050405020304" pitchFamily="18" charset="0"/>
              </a:rPr>
              <a:t>, 2009; </a:t>
            </a:r>
            <a:r>
              <a:rPr lang="it-IT" dirty="0" err="1" smtClean="0">
                <a:latin typeface="Times New Roman" panose="02020603050405020304" pitchFamily="18" charset="0"/>
                <a:cs typeface="Times New Roman" panose="02020603050405020304" pitchFamily="18" charset="0"/>
              </a:rPr>
              <a:t>Sau</a:t>
            </a:r>
            <a:r>
              <a:rPr lang="it-IT" dirty="0" smtClean="0">
                <a:latin typeface="Times New Roman" panose="02020603050405020304" pitchFamily="18" charset="0"/>
                <a:cs typeface="Times New Roman" panose="02020603050405020304" pitchFamily="18" charset="0"/>
              </a:rPr>
              <a:t>, 2013), </a:t>
            </a:r>
            <a:r>
              <a:rPr lang="it-IT" b="1" dirty="0">
                <a:latin typeface="Times New Roman" panose="02020603050405020304" pitchFamily="18" charset="0"/>
                <a:cs typeface="Times New Roman" panose="02020603050405020304" pitchFamily="18" charset="0"/>
              </a:rPr>
              <a:t>si è concentrata soprattutto sugli approcci che hanno considerato esplicitamente, o implicitamente, l’ipotesi dei mercati </a:t>
            </a:r>
            <a:r>
              <a:rPr lang="it-IT" b="1" dirty="0" smtClean="0">
                <a:latin typeface="Times New Roman" panose="02020603050405020304" pitchFamily="18" charset="0"/>
                <a:cs typeface="Times New Roman" panose="02020603050405020304" pitchFamily="18" charset="0"/>
              </a:rPr>
              <a:t> </a:t>
            </a:r>
            <a:r>
              <a:rPr lang="it-IT" b="1" dirty="0">
                <a:latin typeface="Times New Roman" panose="02020603050405020304" pitchFamily="18" charset="0"/>
                <a:cs typeface="Times New Roman" panose="02020603050405020304" pitchFamily="18" charset="0"/>
              </a:rPr>
              <a:t>efficienti </a:t>
            </a:r>
            <a:r>
              <a:rPr lang="it-IT" dirty="0">
                <a:latin typeface="Times New Roman" panose="02020603050405020304" pitchFamily="18" charset="0"/>
                <a:cs typeface="Times New Roman" panose="02020603050405020304" pitchFamily="18" charset="0"/>
              </a:rPr>
              <a:t>(EMH: </a:t>
            </a:r>
            <a:r>
              <a:rPr lang="it-IT" dirty="0" err="1">
                <a:latin typeface="Times New Roman" panose="02020603050405020304" pitchFamily="18" charset="0"/>
                <a:cs typeface="Times New Roman" panose="02020603050405020304" pitchFamily="18" charset="0"/>
              </a:rPr>
              <a:t>efficient</a:t>
            </a:r>
            <a:r>
              <a:rPr lang="it-IT" dirty="0">
                <a:latin typeface="Times New Roman" panose="02020603050405020304" pitchFamily="18" charset="0"/>
                <a:cs typeface="Times New Roman" panose="02020603050405020304" pitchFamily="18" charset="0"/>
              </a:rPr>
              <a:t> market </a:t>
            </a:r>
            <a:r>
              <a:rPr lang="it-IT" dirty="0" err="1">
                <a:latin typeface="Times New Roman" panose="02020603050405020304" pitchFamily="18" charset="0"/>
                <a:cs typeface="Times New Roman" panose="02020603050405020304" pitchFamily="18" charset="0"/>
              </a:rPr>
              <a:t>hypothesis</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cf</a:t>
            </a:r>
            <a:r>
              <a:rPr lang="it-IT" dirty="0">
                <a:latin typeface="Times New Roman" panose="02020603050405020304" pitchFamily="18" charset="0"/>
                <a:cs typeface="Times New Roman" panose="02020603050405020304" pitchFamily="18" charset="0"/>
              </a:rPr>
              <a:t>. Fama, 1970; </a:t>
            </a:r>
            <a:r>
              <a:rPr lang="it-IT" dirty="0" err="1">
                <a:latin typeface="Times New Roman" panose="02020603050405020304" pitchFamily="18" charset="0"/>
                <a:cs typeface="Times New Roman" panose="02020603050405020304" pitchFamily="18" charset="0"/>
              </a:rPr>
              <a:t>Shleifer</a:t>
            </a:r>
            <a:r>
              <a:rPr lang="it-IT" dirty="0">
                <a:latin typeface="Times New Roman" panose="02020603050405020304" pitchFamily="18" charset="0"/>
                <a:cs typeface="Times New Roman" panose="02020603050405020304" pitchFamily="18" charset="0"/>
              </a:rPr>
              <a:t>, 2000)</a:t>
            </a:r>
          </a:p>
          <a:p>
            <a:pPr algn="just"/>
            <a:r>
              <a:rPr lang="it-IT" dirty="0">
                <a:latin typeface="Times New Roman" panose="02020603050405020304" pitchFamily="18" charset="0"/>
                <a:cs typeface="Times New Roman" panose="02020603050405020304" pitchFamily="18" charset="0"/>
              </a:rPr>
              <a:t>Come noto </a:t>
            </a:r>
            <a:r>
              <a:rPr lang="it-IT" b="1" dirty="0">
                <a:latin typeface="Times New Roman" panose="02020603050405020304" pitchFamily="18" charset="0"/>
                <a:cs typeface="Times New Roman" panose="02020603050405020304" pitchFamily="18" charset="0"/>
              </a:rPr>
              <a:t>l’EMH </a:t>
            </a:r>
            <a:r>
              <a:rPr lang="it-IT" dirty="0">
                <a:latin typeface="Times New Roman" panose="02020603050405020304" pitchFamily="18" charset="0"/>
                <a:cs typeface="Times New Roman" panose="02020603050405020304" pitchFamily="18" charset="0"/>
              </a:rPr>
              <a:t>considera un mercato dei capitali perfetto nel quale si realizzano </a:t>
            </a:r>
            <a:r>
              <a:rPr lang="it-IT" b="1" dirty="0">
                <a:latin typeface="Times New Roman" panose="02020603050405020304" pitchFamily="18" charset="0"/>
                <a:cs typeface="Times New Roman" panose="02020603050405020304" pitchFamily="18" charset="0"/>
              </a:rPr>
              <a:t>quattro tipi di efficienza</a:t>
            </a:r>
            <a:r>
              <a:rPr lang="it-IT" dirty="0">
                <a:latin typeface="Times New Roman" panose="02020603050405020304" pitchFamily="18" charset="0"/>
                <a:cs typeface="Times New Roman" panose="02020603050405020304" pitchFamily="18" charset="0"/>
              </a:rPr>
              <a:t>: </a:t>
            </a:r>
          </a:p>
          <a:p>
            <a:pPr marL="0" indent="0" algn="just">
              <a:buNone/>
            </a:pPr>
            <a:r>
              <a:rPr lang="it-IT" b="1" dirty="0">
                <a:latin typeface="Times New Roman" panose="02020603050405020304" pitchFamily="18" charset="0"/>
                <a:cs typeface="Times New Roman" panose="02020603050405020304" pitchFamily="18" charset="0"/>
              </a:rPr>
              <a:t>-a) efficienza informativa; </a:t>
            </a:r>
          </a:p>
          <a:p>
            <a:pPr marL="0" indent="0" algn="just">
              <a:buNone/>
            </a:pPr>
            <a:r>
              <a:rPr lang="it-IT" b="1" dirty="0">
                <a:latin typeface="Times New Roman" panose="02020603050405020304" pitchFamily="18" charset="0"/>
                <a:cs typeface="Times New Roman" panose="02020603050405020304" pitchFamily="18" charset="0"/>
              </a:rPr>
              <a:t>-b) efficienza valutativa; </a:t>
            </a:r>
          </a:p>
          <a:p>
            <a:pPr marL="0" indent="0" algn="just">
              <a:buNone/>
            </a:pPr>
            <a:r>
              <a:rPr lang="it-IT" b="1" dirty="0">
                <a:latin typeface="Times New Roman" panose="02020603050405020304" pitchFamily="18" charset="0"/>
                <a:cs typeface="Times New Roman" panose="02020603050405020304" pitchFamily="18" charset="0"/>
              </a:rPr>
              <a:t>-c) efficienza di totale assicurazione; </a:t>
            </a:r>
          </a:p>
          <a:p>
            <a:pPr marL="0" indent="0" algn="just">
              <a:buNone/>
            </a:pPr>
            <a:r>
              <a:rPr lang="it-IT" b="1" dirty="0">
                <a:latin typeface="Times New Roman" panose="02020603050405020304" pitchFamily="18" charset="0"/>
                <a:cs typeface="Times New Roman" panose="02020603050405020304" pitchFamily="18" charset="0"/>
              </a:rPr>
              <a:t>-d) efficienza funzionale.</a:t>
            </a:r>
          </a:p>
          <a:p>
            <a:endParaRPr lang="it-IT" dirty="0"/>
          </a:p>
        </p:txBody>
      </p:sp>
    </p:spTree>
    <p:extLst>
      <p:ext uri="{BB962C8B-B14F-4D97-AF65-F5344CB8AC3E}">
        <p14:creationId xmlns:p14="http://schemas.microsoft.com/office/powerpoint/2010/main" val="41838077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Segnaposto contenuto 2"/>
              <p:cNvSpPr>
                <a:spLocks noGrp="1"/>
              </p:cNvSpPr>
              <p:nvPr>
                <p:ph idx="1"/>
              </p:nvPr>
            </p:nvSpPr>
            <p:spPr>
              <a:xfrm>
                <a:off x="838200" y="804672"/>
                <a:ext cx="10515600" cy="6053328"/>
              </a:xfrm>
            </p:spPr>
            <p:txBody>
              <a:bodyPr>
                <a:normAutofit fontScale="92500"/>
              </a:bodyPr>
              <a:lstStyle/>
              <a:p>
                <a:pPr algn="just">
                  <a:buFontTx/>
                  <a:buChar char="-"/>
                </a:pPr>
                <a:r>
                  <a:rPr lang="it-IT" dirty="0" smtClean="0">
                    <a:latin typeface="Times New Roman" panose="02020603050405020304" pitchFamily="18" charset="0"/>
                    <a:cs typeface="Times New Roman" panose="02020603050405020304" pitchFamily="18" charset="0"/>
                  </a:rPr>
                  <a:t>Se si assumono i </a:t>
                </a:r>
                <a:r>
                  <a:rPr lang="it-IT" dirty="0" err="1" smtClean="0">
                    <a:latin typeface="Times New Roman" panose="02020603050405020304" pitchFamily="18" charset="0"/>
                    <a:cs typeface="Times New Roman" panose="02020603050405020304" pitchFamily="18" charset="0"/>
                  </a:rPr>
                  <a:t>p.ti</a:t>
                </a:r>
                <a:r>
                  <a:rPr lang="it-IT" dirty="0" smtClean="0">
                    <a:latin typeface="Times New Roman" panose="02020603050405020304" pitchFamily="18" charset="0"/>
                    <a:cs typeface="Times New Roman" panose="02020603050405020304" pitchFamily="18" charset="0"/>
                  </a:rPr>
                  <a:t> (a) e (b) ne </a:t>
                </a:r>
                <a:r>
                  <a:rPr lang="it-IT" b="1" dirty="0" smtClean="0">
                    <a:latin typeface="Times New Roman" panose="02020603050405020304" pitchFamily="18" charset="0"/>
                    <a:cs typeface="Times New Roman" panose="02020603050405020304" pitchFamily="18" charset="0"/>
                  </a:rPr>
                  <a:t>deriva che bolle speculative persistenti, instabilità e crisi finanziarie non possono mai accadere posto che gli «</a:t>
                </a:r>
                <a:r>
                  <a:rPr lang="it-IT" b="1" dirty="0" err="1" smtClean="0">
                    <a:latin typeface="Times New Roman" panose="02020603050405020304" pitchFamily="18" charset="0"/>
                    <a:cs typeface="Times New Roman" panose="02020603050405020304" pitchFamily="18" charset="0"/>
                  </a:rPr>
                  <a:t>smart</a:t>
                </a:r>
                <a:r>
                  <a:rPr lang="it-IT" b="1" dirty="0" smtClean="0">
                    <a:latin typeface="Times New Roman" panose="02020603050405020304" pitchFamily="18" charset="0"/>
                    <a:cs typeface="Times New Roman" panose="02020603050405020304" pitchFamily="18" charset="0"/>
                  </a:rPr>
                  <a:t> </a:t>
                </a:r>
                <a:r>
                  <a:rPr lang="it-IT" b="1" dirty="0" err="1" smtClean="0">
                    <a:latin typeface="Times New Roman" panose="02020603050405020304" pitchFamily="18" charset="0"/>
                    <a:cs typeface="Times New Roman" panose="02020603050405020304" pitchFamily="18" charset="0"/>
                  </a:rPr>
                  <a:t>investors</a:t>
                </a:r>
                <a:r>
                  <a:rPr lang="it-IT" b="1" dirty="0" smtClean="0">
                    <a:latin typeface="Times New Roman" panose="02020603050405020304" pitchFamily="18" charset="0"/>
                    <a:cs typeface="Times New Roman" panose="02020603050405020304" pitchFamily="18" charset="0"/>
                  </a:rPr>
                  <a:t>» si comportino ‘razionalmente</a:t>
                </a:r>
                <a:r>
                  <a:rPr lang="it-IT" dirty="0" smtClean="0">
                    <a:latin typeface="Times New Roman" panose="02020603050405020304" pitchFamily="18" charset="0"/>
                    <a:cs typeface="Times New Roman" panose="02020603050405020304" pitchFamily="18" charset="0"/>
                  </a:rPr>
                  <a:t>’ e utilizzino tutta l’informazione a loro disposizione: </a:t>
                </a:r>
                <a:r>
                  <a:rPr lang="it-IT" b="1" dirty="0" smtClean="0">
                    <a:latin typeface="Times New Roman" panose="02020603050405020304" pitchFamily="18" charset="0"/>
                    <a:cs typeface="Times New Roman" panose="02020603050405020304" pitchFamily="18" charset="0"/>
                  </a:rPr>
                  <a:t>vendano cioè istantaneamente attività sopra-valutate ed acquistino attività sotto-valutate rispetto al valore «fondamentale»</a:t>
                </a:r>
                <a:r>
                  <a:rPr lang="it-IT" dirty="0" smtClean="0">
                    <a:latin typeface="Times New Roman" panose="02020603050405020304" pitchFamily="18" charset="0"/>
                    <a:cs typeface="Times New Roman" panose="02020603050405020304" pitchFamily="18" charset="0"/>
                  </a:rPr>
                  <a:t>.</a:t>
                </a:r>
                <a:endParaRPr lang="it-IT" dirty="0">
                  <a:latin typeface="Times New Roman" panose="02020603050405020304" pitchFamily="18" charset="0"/>
                  <a:cs typeface="Times New Roman" panose="02020603050405020304" pitchFamily="18" charset="0"/>
                </a:endParaRPr>
              </a:p>
              <a:p>
                <a:pPr algn="just">
                  <a:buFontTx/>
                  <a:buChar char="-"/>
                </a:pPr>
                <a:r>
                  <a:rPr lang="it-IT" dirty="0" smtClean="0">
                    <a:latin typeface="Times New Roman" panose="02020603050405020304" pitchFamily="18" charset="0"/>
                    <a:cs typeface="Times New Roman" panose="02020603050405020304" pitchFamily="18" charset="0"/>
                  </a:rPr>
                  <a:t>Il p.to (c) </a:t>
                </a:r>
                <a:r>
                  <a:rPr lang="it-IT" b="1" dirty="0" smtClean="0">
                    <a:latin typeface="Times New Roman" panose="02020603050405020304" pitchFamily="18" charset="0"/>
                    <a:cs typeface="Times New Roman" panose="02020603050405020304" pitchFamily="18" charset="0"/>
                  </a:rPr>
                  <a:t>assume la possibilità di assicurare qualsiasi tipo di attività</a:t>
                </a:r>
                <a:r>
                  <a:rPr lang="it-IT" dirty="0" smtClean="0">
                    <a:latin typeface="Times New Roman" panose="02020603050405020304" pitchFamily="18" charset="0"/>
                    <a:cs typeface="Times New Roman" panose="02020603050405020304" pitchFamily="18" charset="0"/>
                  </a:rPr>
                  <a:t> (i.e. quindi anche di un </a:t>
                </a:r>
                <a:r>
                  <a:rPr lang="it-IT" i="1" dirty="0" smtClean="0">
                    <a:latin typeface="Times New Roman" panose="02020603050405020304" pitchFamily="18" charset="0"/>
                    <a:cs typeface="Times New Roman" panose="02020603050405020304" pitchFamily="18" charset="0"/>
                  </a:rPr>
                  <a:t>mutuo sub-prime</a:t>
                </a:r>
                <a:r>
                  <a:rPr lang="it-IT" dirty="0" smtClean="0">
                    <a:latin typeface="Times New Roman" panose="02020603050405020304" pitchFamily="18" charset="0"/>
                    <a:cs typeface="Times New Roman" panose="02020603050405020304" pitchFamily="18" charset="0"/>
                  </a:rPr>
                  <a:t>) </a:t>
                </a:r>
                <a:r>
                  <a:rPr lang="it-IT" b="1" dirty="0" smtClean="0">
                    <a:latin typeface="Times New Roman" panose="02020603050405020304" pitchFamily="18" charset="0"/>
                    <a:cs typeface="Times New Roman" panose="02020603050405020304" pitchFamily="18" charset="0"/>
                  </a:rPr>
                  <a:t>posto che esista una distribuzione di probabilità che consenta il calcolo del  rischio che il debitore (mutuatario) non sia in grado di ripagare il creditore (mutuante)</a:t>
                </a:r>
                <a:r>
                  <a:rPr lang="it-IT" dirty="0">
                    <a:cs typeface="Times New Roman" panose="02020603050405020304" pitchFamily="18" charset="0"/>
                  </a:rPr>
                  <a:t> </a:t>
                </a:r>
                <a14:m>
                  <m:oMath xmlns:m="http://schemas.openxmlformats.org/officeDocument/2006/math">
                    <m:r>
                      <a:rPr lang="it-IT" i="1">
                        <a:latin typeface="Cambria Math" panose="02040503050406030204" pitchFamily="18" charset="0"/>
                        <a:cs typeface="Times New Roman" panose="02020603050405020304" pitchFamily="18" charset="0"/>
                      </a:rPr>
                      <m:t>→</m:t>
                    </m:r>
                  </m:oMath>
                </a14:m>
                <a:r>
                  <a:rPr lang="it-IT" dirty="0" smtClean="0">
                    <a:latin typeface="Times New Roman" panose="02020603050405020304" pitchFamily="18" charset="0"/>
                    <a:cs typeface="Times New Roman" panose="02020603050405020304" pitchFamily="18" charset="0"/>
                  </a:rPr>
                  <a:t>AIG nel caso USA</a:t>
                </a:r>
              </a:p>
              <a:p>
                <a:pPr algn="just">
                  <a:buFontTx/>
                  <a:buChar char="-"/>
                </a:pPr>
                <a:r>
                  <a:rPr lang="it-IT" dirty="0" smtClean="0">
                    <a:latin typeface="Times New Roman" panose="02020603050405020304" pitchFamily="18" charset="0"/>
                    <a:cs typeface="Times New Roman" panose="02020603050405020304" pitchFamily="18" charset="0"/>
                  </a:rPr>
                  <a:t>Il p.to (d) assume che </a:t>
                </a:r>
                <a:r>
                  <a:rPr lang="it-IT" b="1" dirty="0" smtClean="0">
                    <a:latin typeface="Times New Roman" panose="02020603050405020304" pitchFamily="18" charset="0"/>
                    <a:cs typeface="Times New Roman" panose="02020603050405020304" pitchFamily="18" charset="0"/>
                  </a:rPr>
                  <a:t>il sistema finanziario </a:t>
                </a:r>
                <a:r>
                  <a:rPr lang="it-IT" dirty="0" smtClean="0">
                    <a:latin typeface="Times New Roman" panose="02020603050405020304" pitchFamily="18" charset="0"/>
                    <a:cs typeface="Times New Roman" panose="02020603050405020304" pitchFamily="18" charset="0"/>
                  </a:rPr>
                  <a:t>sia in grado </a:t>
                </a:r>
                <a:r>
                  <a:rPr lang="it-IT" b="1" dirty="0" smtClean="0">
                    <a:latin typeface="Times New Roman" panose="02020603050405020304" pitchFamily="18" charset="0"/>
                    <a:cs typeface="Times New Roman" panose="02020603050405020304" pitchFamily="18" charset="0"/>
                  </a:rPr>
                  <a:t>di mobilitare il risparmio verso gli impieghi più profittevoli; </a:t>
                </a:r>
                <a:r>
                  <a:rPr lang="it-IT" dirty="0" smtClean="0">
                    <a:latin typeface="Times New Roman" panose="02020603050405020304" pitchFamily="18" charset="0"/>
                    <a:cs typeface="Times New Roman" panose="02020603050405020304" pitchFamily="18" charset="0"/>
                  </a:rPr>
                  <a:t>di produrre e diffondere </a:t>
                </a:r>
                <a:r>
                  <a:rPr lang="it-IT" b="1" dirty="0" smtClean="0">
                    <a:latin typeface="Times New Roman" panose="02020603050405020304" pitchFamily="18" charset="0"/>
                    <a:cs typeface="Times New Roman" panose="02020603050405020304" pitchFamily="18" charset="0"/>
                  </a:rPr>
                  <a:t>tutta l’ informazione; </a:t>
                </a:r>
                <a:r>
                  <a:rPr lang="it-IT" dirty="0" smtClean="0">
                    <a:latin typeface="Times New Roman" panose="02020603050405020304" pitchFamily="18" charset="0"/>
                    <a:cs typeface="Times New Roman" panose="02020603050405020304" pitchFamily="18" charset="0"/>
                  </a:rPr>
                  <a:t>di favorire </a:t>
                </a:r>
                <a:r>
                  <a:rPr lang="it-IT" b="1" dirty="0" smtClean="0">
                    <a:latin typeface="Times New Roman" panose="02020603050405020304" pitchFamily="18" charset="0"/>
                    <a:cs typeface="Times New Roman" panose="02020603050405020304" pitchFamily="18" charset="0"/>
                  </a:rPr>
                  <a:t>la diversificazione del rischio, </a:t>
                </a:r>
                <a:r>
                  <a:rPr lang="it-IT" dirty="0" smtClean="0">
                    <a:latin typeface="Times New Roman" panose="02020603050405020304" pitchFamily="18" charset="0"/>
                    <a:cs typeface="Times New Roman" panose="02020603050405020304" pitchFamily="18" charset="0"/>
                  </a:rPr>
                  <a:t>e</a:t>
                </a:r>
                <a:r>
                  <a:rPr lang="it-IT" b="1" dirty="0" smtClean="0">
                    <a:latin typeface="Times New Roman" panose="02020603050405020304" pitchFamily="18" charset="0"/>
                    <a:cs typeface="Times New Roman" panose="02020603050405020304" pitchFamily="18" charset="0"/>
                  </a:rPr>
                  <a:t> </a:t>
                </a:r>
                <a:r>
                  <a:rPr lang="it-IT" dirty="0" smtClean="0">
                    <a:latin typeface="Times New Roman" panose="02020603050405020304" pitchFamily="18" charset="0"/>
                    <a:cs typeface="Times New Roman" panose="02020603050405020304" pitchFamily="18" charset="0"/>
                  </a:rPr>
                  <a:t>di promuovere</a:t>
                </a:r>
                <a:r>
                  <a:rPr lang="it-IT" b="1" dirty="0" smtClean="0">
                    <a:latin typeface="Times New Roman" panose="02020603050405020304" pitchFamily="18" charset="0"/>
                    <a:cs typeface="Times New Roman" panose="02020603050405020304" pitchFamily="18" charset="0"/>
                  </a:rPr>
                  <a:t> l’esistenza di un mercato secondario perfetto per le tutte le attività liquide ed illiquide</a:t>
                </a:r>
                <a:r>
                  <a:rPr lang="it-IT" dirty="0" smtClean="0">
                    <a:latin typeface="Times New Roman" panose="02020603050405020304" pitchFamily="18" charset="0"/>
                    <a:cs typeface="Times New Roman" panose="02020603050405020304" pitchFamily="18" charset="0"/>
                  </a:rPr>
                  <a:t>. </a:t>
                </a:r>
              </a:p>
            </p:txBody>
          </p:sp>
        </mc:Choice>
        <mc:Fallback xmlns="">
          <p:sp>
            <p:nvSpPr>
              <p:cNvPr id="3" name="Segnaposto contenuto 2"/>
              <p:cNvSpPr>
                <a:spLocks noGrp="1" noRot="1" noChangeAspect="1" noMove="1" noResize="1" noEditPoints="1" noAdjustHandles="1" noChangeArrowheads="1" noChangeShapeType="1" noTextEdit="1"/>
              </p:cNvSpPr>
              <p:nvPr>
                <p:ph idx="1"/>
              </p:nvPr>
            </p:nvSpPr>
            <p:spPr>
              <a:xfrm>
                <a:off x="838200" y="804672"/>
                <a:ext cx="10515600" cy="6053328"/>
              </a:xfrm>
              <a:blipFill rotWithShape="0">
                <a:blip r:embed="rId2"/>
                <a:stretch>
                  <a:fillRect l="-928" t="-1511" r="-986" b="-2518"/>
                </a:stretch>
              </a:blipFill>
            </p:spPr>
            <p:txBody>
              <a:bodyPr/>
              <a:lstStyle/>
              <a:p>
                <a:r>
                  <a:rPr lang="it-IT">
                    <a:noFill/>
                  </a:rPr>
                  <a:t> </a:t>
                </a:r>
              </a:p>
            </p:txBody>
          </p:sp>
        </mc:Fallback>
      </mc:AlternateContent>
      <p:cxnSp>
        <p:nvCxnSpPr>
          <p:cNvPr id="5" name="Connettore 2 4"/>
          <p:cNvCxnSpPr/>
          <p:nvPr/>
        </p:nvCxnSpPr>
        <p:spPr>
          <a:xfrm flipH="1" flipV="1">
            <a:off x="-393192" y="3172968"/>
            <a:ext cx="18288" cy="11887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9172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38200" y="129310"/>
            <a:ext cx="10515600" cy="6382326"/>
          </a:xfrm>
        </p:spPr>
        <p:txBody>
          <a:bodyPr>
            <a:normAutofit/>
          </a:bodyPr>
          <a:lstStyle/>
          <a:p>
            <a:pPr algn="just"/>
            <a:endParaRPr lang="it-IT" dirty="0" smtClean="0">
              <a:latin typeface="Times New Roman" panose="02020603050405020304" pitchFamily="18" charset="0"/>
              <a:cs typeface="Times New Roman" panose="02020603050405020304" pitchFamily="18" charset="0"/>
            </a:endParaRPr>
          </a:p>
          <a:p>
            <a:pPr algn="just"/>
            <a:r>
              <a:rPr lang="it-IT" dirty="0" smtClean="0">
                <a:latin typeface="Times New Roman" panose="02020603050405020304" pitchFamily="18" charset="0"/>
                <a:cs typeface="Times New Roman" panose="02020603050405020304" pitchFamily="18" charset="0"/>
              </a:rPr>
              <a:t>L’esempio relativo ai punti (a) e (b) </a:t>
            </a:r>
            <a:r>
              <a:rPr lang="it-IT" b="1" dirty="0" smtClean="0">
                <a:latin typeface="Times New Roman" panose="02020603050405020304" pitchFamily="18" charset="0"/>
                <a:cs typeface="Times New Roman" panose="02020603050405020304" pitchFamily="18" charset="0"/>
              </a:rPr>
              <a:t>relativamente  una attività finanziaria può </a:t>
            </a:r>
            <a:r>
              <a:rPr lang="it-IT" b="1" dirty="0">
                <a:latin typeface="Times New Roman" panose="02020603050405020304" pitchFamily="18" charset="0"/>
                <a:cs typeface="Times New Roman" panose="02020603050405020304" pitchFamily="18" charset="0"/>
              </a:rPr>
              <a:t>essere facilmente </a:t>
            </a:r>
            <a:r>
              <a:rPr lang="it-IT" b="1" dirty="0" smtClean="0">
                <a:latin typeface="Times New Roman" panose="02020603050405020304" pitchFamily="18" charset="0"/>
                <a:cs typeface="Times New Roman" panose="02020603050405020304" pitchFamily="18" charset="0"/>
              </a:rPr>
              <a:t>costruito, nel caso dell’EMH, assumendo  </a:t>
            </a:r>
            <a:r>
              <a:rPr lang="it-IT" b="1" dirty="0">
                <a:latin typeface="Times New Roman" panose="02020603050405020304" pitchFamily="18" charset="0"/>
                <a:cs typeface="Times New Roman" panose="02020603050405020304" pitchFamily="18" charset="0"/>
              </a:rPr>
              <a:t>che sul mercato sia presente un </a:t>
            </a:r>
            <a:r>
              <a:rPr lang="it-IT" b="1" dirty="0" smtClean="0">
                <a:latin typeface="Times New Roman" panose="02020603050405020304" pitchFamily="18" charset="0"/>
                <a:cs typeface="Times New Roman" panose="02020603050405020304" pitchFamily="18" charset="0"/>
              </a:rPr>
              <a:t>titolo sopra-valutato </a:t>
            </a:r>
            <a:r>
              <a:rPr lang="it-IT" dirty="0">
                <a:latin typeface="Times New Roman" panose="02020603050405020304" pitchFamily="18" charset="0"/>
                <a:cs typeface="Times New Roman" panose="02020603050405020304" pitchFamily="18" charset="0"/>
              </a:rPr>
              <a:t>(</a:t>
            </a:r>
            <a:r>
              <a:rPr lang="it-IT" dirty="0" smtClean="0">
                <a:latin typeface="Times New Roman" panose="02020603050405020304" pitchFamily="18" charset="0"/>
                <a:cs typeface="Times New Roman" panose="02020603050405020304" pitchFamily="18" charset="0"/>
              </a:rPr>
              <a:t>ossia che abbia un </a:t>
            </a:r>
            <a:r>
              <a:rPr lang="it-IT" dirty="0">
                <a:latin typeface="Times New Roman" panose="02020603050405020304" pitchFamily="18" charset="0"/>
                <a:cs typeface="Times New Roman" panose="02020603050405020304" pitchFamily="18" charset="0"/>
              </a:rPr>
              <a:t>valore assai </a:t>
            </a:r>
            <a:r>
              <a:rPr lang="it-IT" b="1" dirty="0">
                <a:latin typeface="Times New Roman" panose="02020603050405020304" pitchFamily="18" charset="0"/>
                <a:cs typeface="Times New Roman" panose="02020603050405020304" pitchFamily="18" charset="0"/>
              </a:rPr>
              <a:t>superiore </a:t>
            </a:r>
            <a:r>
              <a:rPr lang="it-IT" b="1" dirty="0" smtClean="0">
                <a:latin typeface="Times New Roman" panose="02020603050405020304" pitchFamily="18" charset="0"/>
                <a:cs typeface="Times New Roman" panose="02020603050405020304" pitchFamily="18" charset="0"/>
              </a:rPr>
              <a:t>al valore attuale del flusso di profitto futuro, scontato tenendo conto di un adeguato tasso di interesse</a:t>
            </a:r>
            <a:r>
              <a:rPr lang="it-IT" dirty="0" smtClean="0">
                <a:latin typeface="Times New Roman" panose="02020603050405020304" pitchFamily="18" charset="0"/>
                <a:cs typeface="Times New Roman" panose="02020603050405020304" pitchFamily="18" charset="0"/>
              </a:rPr>
              <a:t>). </a:t>
            </a:r>
          </a:p>
          <a:p>
            <a:pPr algn="just"/>
            <a:r>
              <a:rPr lang="it-IT" dirty="0" smtClean="0">
                <a:latin typeface="Times New Roman" panose="02020603050405020304" pitchFamily="18" charset="0"/>
                <a:cs typeface="Times New Roman" panose="02020603050405020304" pitchFamily="18" charset="0"/>
              </a:rPr>
              <a:t>Lo </a:t>
            </a:r>
            <a:r>
              <a:rPr lang="it-IT" b="1" dirty="0" smtClean="0">
                <a:latin typeface="Times New Roman" panose="02020603050405020304" pitchFamily="18" charset="0"/>
                <a:cs typeface="Times New Roman" panose="02020603050405020304" pitchFamily="18" charset="0"/>
              </a:rPr>
              <a:t>‘</a:t>
            </a:r>
            <a:r>
              <a:rPr lang="it-IT" b="1" dirty="0" err="1" smtClean="0">
                <a:latin typeface="Times New Roman" panose="02020603050405020304" pitchFamily="18" charset="0"/>
                <a:cs typeface="Times New Roman" panose="02020603050405020304" pitchFamily="18" charset="0"/>
              </a:rPr>
              <a:t>smart</a:t>
            </a:r>
            <a:r>
              <a:rPr lang="it-IT" b="1" dirty="0" smtClean="0">
                <a:latin typeface="Times New Roman" panose="02020603050405020304" pitchFamily="18" charset="0"/>
                <a:cs typeface="Times New Roman" panose="02020603050405020304" pitchFamily="18" charset="0"/>
              </a:rPr>
              <a:t>’ </a:t>
            </a:r>
            <a:r>
              <a:rPr lang="it-IT" b="1" dirty="0" err="1" smtClean="0">
                <a:latin typeface="Times New Roman" panose="02020603050405020304" pitchFamily="18" charset="0"/>
                <a:cs typeface="Times New Roman" panose="02020603050405020304" pitchFamily="18" charset="0"/>
              </a:rPr>
              <a:t>investor</a:t>
            </a:r>
            <a:r>
              <a:rPr lang="it-IT" b="1" dirty="0" smtClean="0">
                <a:latin typeface="Times New Roman" panose="02020603050405020304" pitchFamily="18" charset="0"/>
                <a:cs typeface="Times New Roman" panose="02020603050405020304" pitchFamily="18" charset="0"/>
              </a:rPr>
              <a:t>/arbitraggista</a:t>
            </a:r>
            <a:r>
              <a:rPr lang="it-IT" dirty="0" smtClean="0">
                <a:latin typeface="Times New Roman" panose="02020603050405020304" pitchFamily="18" charset="0"/>
                <a:cs typeface="Times New Roman" panose="02020603050405020304" pitchFamily="18" charset="0"/>
              </a:rPr>
              <a:t>, secondo l’EMH, </a:t>
            </a:r>
            <a:r>
              <a:rPr lang="it-IT" b="1" dirty="0" smtClean="0">
                <a:latin typeface="Times New Roman" panose="02020603050405020304" pitchFamily="18" charset="0"/>
                <a:cs typeface="Times New Roman" panose="02020603050405020304" pitchFamily="18" charset="0"/>
              </a:rPr>
              <a:t>deciderà </a:t>
            </a:r>
            <a:r>
              <a:rPr lang="it-IT" b="1" dirty="0">
                <a:latin typeface="Times New Roman" panose="02020603050405020304" pitchFamily="18" charset="0"/>
                <a:cs typeface="Times New Roman" panose="02020603050405020304" pitchFamily="18" charset="0"/>
              </a:rPr>
              <a:t>di venderlo </a:t>
            </a:r>
            <a:r>
              <a:rPr lang="it-IT" dirty="0" smtClean="0">
                <a:latin typeface="Times New Roman" panose="02020603050405020304" pitchFamily="18" charset="0"/>
                <a:cs typeface="Times New Roman" panose="02020603050405020304" pitchFamily="18" charset="0"/>
              </a:rPr>
              <a:t>per lucrare </a:t>
            </a:r>
            <a:r>
              <a:rPr lang="it-IT" dirty="0">
                <a:latin typeface="Times New Roman" panose="02020603050405020304" pitchFamily="18" charset="0"/>
                <a:cs typeface="Times New Roman" panose="02020603050405020304" pitchFamily="18" charset="0"/>
              </a:rPr>
              <a:t>fin da subito </a:t>
            </a:r>
            <a:r>
              <a:rPr lang="it-IT" b="1" dirty="0">
                <a:latin typeface="Times New Roman" panose="02020603050405020304" pitchFamily="18" charset="0"/>
                <a:cs typeface="Times New Roman" panose="02020603050405020304" pitchFamily="18" charset="0"/>
              </a:rPr>
              <a:t>la differenza positiva </a:t>
            </a:r>
            <a:r>
              <a:rPr lang="it-IT" b="1" dirty="0" smtClean="0">
                <a:latin typeface="Times New Roman" panose="02020603050405020304" pitchFamily="18" charset="0"/>
                <a:cs typeface="Times New Roman" panose="02020603050405020304" pitchFamily="18" charset="0"/>
              </a:rPr>
              <a:t>sul prezzo </a:t>
            </a:r>
            <a:r>
              <a:rPr lang="it-IT" b="1" dirty="0">
                <a:latin typeface="Times New Roman" panose="02020603050405020304" pitchFamily="18" charset="0"/>
                <a:cs typeface="Times New Roman" panose="02020603050405020304" pitchFamily="18" charset="0"/>
              </a:rPr>
              <a:t>di </a:t>
            </a:r>
            <a:r>
              <a:rPr lang="it-IT" b="1" dirty="0" smtClean="0">
                <a:latin typeface="Times New Roman" panose="02020603050405020304" pitchFamily="18" charset="0"/>
                <a:cs typeface="Times New Roman" panose="02020603050405020304" pitchFamily="18" charset="0"/>
              </a:rPr>
              <a:t>acquisto.</a:t>
            </a:r>
            <a:r>
              <a:rPr lang="it-IT" dirty="0" smtClean="0">
                <a:latin typeface="Times New Roman" panose="02020603050405020304" pitchFamily="18" charset="0"/>
                <a:cs typeface="Times New Roman" panose="02020603050405020304" pitchFamily="18" charset="0"/>
              </a:rPr>
              <a:t> </a:t>
            </a:r>
          </a:p>
          <a:p>
            <a:pPr algn="just"/>
            <a:r>
              <a:rPr lang="it-IT" dirty="0">
                <a:latin typeface="Times New Roman" panose="02020603050405020304" pitchFamily="18" charset="0"/>
                <a:cs typeface="Times New Roman" panose="02020603050405020304" pitchFamily="18" charset="0"/>
              </a:rPr>
              <a:t>I</a:t>
            </a:r>
            <a:r>
              <a:rPr lang="it-IT" dirty="0" smtClean="0">
                <a:latin typeface="Times New Roman" panose="02020603050405020304" pitchFamily="18" charset="0"/>
                <a:cs typeface="Times New Roman" panose="02020603050405020304" pitchFamily="18" charset="0"/>
              </a:rPr>
              <a:t>l </a:t>
            </a:r>
            <a:r>
              <a:rPr lang="it-IT" dirty="0">
                <a:latin typeface="Times New Roman" panose="02020603050405020304" pitchFamily="18" charset="0"/>
                <a:cs typeface="Times New Roman" panose="02020603050405020304" pitchFamily="18" charset="0"/>
              </a:rPr>
              <a:t>suo comportamento </a:t>
            </a:r>
            <a:r>
              <a:rPr lang="it-IT" dirty="0" smtClean="0">
                <a:latin typeface="Times New Roman" panose="02020603050405020304" pitchFamily="18" charset="0"/>
                <a:cs typeface="Times New Roman" panose="02020603050405020304" pitchFamily="18" charset="0"/>
              </a:rPr>
              <a:t>contribuisce però, </a:t>
            </a:r>
            <a:r>
              <a:rPr lang="it-IT" b="1" dirty="0" smtClean="0">
                <a:latin typeface="Times New Roman" panose="02020603050405020304" pitchFamily="18" charset="0"/>
                <a:cs typeface="Times New Roman" panose="02020603050405020304" pitchFamily="18" charset="0"/>
              </a:rPr>
              <a:t>aumentandone l’offerta, </a:t>
            </a:r>
            <a:r>
              <a:rPr lang="it-IT" b="1" dirty="0">
                <a:latin typeface="Times New Roman" panose="02020603050405020304" pitchFamily="18" charset="0"/>
                <a:cs typeface="Times New Roman" panose="02020603050405020304" pitchFamily="18" charset="0"/>
              </a:rPr>
              <a:t>a far cadere il prezzo</a:t>
            </a:r>
            <a:r>
              <a:rPr lang="it-IT" dirty="0">
                <a:latin typeface="Times New Roman" panose="02020603050405020304" pitchFamily="18" charset="0"/>
                <a:cs typeface="Times New Roman" panose="02020603050405020304" pitchFamily="18" charset="0"/>
              </a:rPr>
              <a:t> </a:t>
            </a:r>
            <a:r>
              <a:rPr lang="it-IT" dirty="0" smtClean="0">
                <a:latin typeface="Times New Roman" panose="02020603050405020304" pitchFamily="18" charset="0"/>
                <a:cs typeface="Times New Roman" panose="02020603050405020304" pitchFamily="18" charset="0"/>
              </a:rPr>
              <a:t>del </a:t>
            </a:r>
            <a:r>
              <a:rPr lang="it-IT" dirty="0">
                <a:latin typeface="Times New Roman" panose="02020603050405020304" pitchFamily="18" charset="0"/>
                <a:cs typeface="Times New Roman" panose="02020603050405020304" pitchFamily="18" charset="0"/>
              </a:rPr>
              <a:t>titolo </a:t>
            </a:r>
            <a:r>
              <a:rPr lang="it-IT" dirty="0" smtClean="0">
                <a:latin typeface="Times New Roman" panose="02020603050405020304" pitchFamily="18" charset="0"/>
                <a:cs typeface="Times New Roman" panose="02020603050405020304" pitchFamily="18" charset="0"/>
              </a:rPr>
              <a:t>sopra-valutato </a:t>
            </a:r>
            <a:r>
              <a:rPr lang="it-IT" b="1" dirty="0" smtClean="0">
                <a:latin typeface="Times New Roman" panose="02020603050405020304" pitchFamily="18" charset="0"/>
                <a:cs typeface="Times New Roman" panose="02020603050405020304" pitchFamily="18" charset="0"/>
              </a:rPr>
              <a:t>favorendo il raggiungimento del prezzo di equilibrio </a:t>
            </a:r>
            <a:r>
              <a:rPr lang="it-IT" dirty="0" smtClean="0">
                <a:latin typeface="Times New Roman" panose="02020603050405020304" pitchFamily="18" charset="0"/>
                <a:cs typeface="Times New Roman" panose="02020603050405020304" pitchFamily="18" charset="0"/>
              </a:rPr>
              <a:t>(</a:t>
            </a:r>
            <a:r>
              <a:rPr lang="it-IT" b="1" dirty="0" smtClean="0">
                <a:latin typeface="Times New Roman" panose="02020603050405020304" pitchFamily="18" charset="0"/>
                <a:cs typeface="Times New Roman" panose="02020603050405020304" pitchFamily="18" charset="0"/>
              </a:rPr>
              <a:t>comportamento stabilizzante: </a:t>
            </a:r>
            <a:r>
              <a:rPr lang="it-IT" b="1" dirty="0" err="1" smtClean="0">
                <a:latin typeface="Times New Roman" panose="02020603050405020304" pitchFamily="18" charset="0"/>
                <a:cs typeface="Times New Roman" panose="02020603050405020304" pitchFamily="18" charset="0"/>
              </a:rPr>
              <a:t>i.e</a:t>
            </a:r>
            <a:r>
              <a:rPr lang="it-IT" b="1" dirty="0" smtClean="0">
                <a:latin typeface="Times New Roman" panose="02020603050405020304" pitchFamily="18" charset="0"/>
                <a:cs typeface="Times New Roman" panose="02020603050405020304" pitchFamily="18" charset="0"/>
              </a:rPr>
              <a:t> negative feed-back</a:t>
            </a:r>
            <a:r>
              <a:rPr lang="it-IT" dirty="0" smtClean="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5829305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38200" y="0"/>
            <a:ext cx="10515600" cy="6102417"/>
          </a:xfrm>
        </p:spPr>
        <p:txBody>
          <a:bodyPr/>
          <a:lstStyle/>
          <a:p>
            <a:pPr marL="0" indent="0" algn="just">
              <a:buNone/>
            </a:pPr>
            <a:endParaRPr lang="it-IT" dirty="0" smtClean="0"/>
          </a:p>
          <a:p>
            <a:pPr marL="0" indent="0" algn="just">
              <a:buNone/>
            </a:pPr>
            <a:r>
              <a:rPr lang="it-IT" dirty="0">
                <a:latin typeface="Times New Roman" panose="02020603050405020304" pitchFamily="18" charset="0"/>
                <a:cs typeface="Times New Roman" panose="02020603050405020304" pitchFamily="18" charset="0"/>
              </a:rPr>
              <a:t>-</a:t>
            </a:r>
            <a:r>
              <a:rPr lang="it-IT" dirty="0" smtClean="0">
                <a:latin typeface="Times New Roman" panose="02020603050405020304" pitchFamily="18" charset="0"/>
                <a:cs typeface="Times New Roman" panose="02020603050405020304" pitchFamily="18" charset="0"/>
              </a:rPr>
              <a:t>Tuttavia </a:t>
            </a:r>
            <a:r>
              <a:rPr lang="it-IT" b="1" dirty="0" smtClean="0">
                <a:latin typeface="Times New Roman" panose="02020603050405020304" pitchFamily="18" charset="0"/>
                <a:cs typeface="Times New Roman" panose="02020603050405020304" pitchFamily="18" charset="0"/>
              </a:rPr>
              <a:t>l’EMH</a:t>
            </a:r>
            <a:r>
              <a:rPr lang="it-IT" dirty="0" smtClean="0">
                <a:latin typeface="Times New Roman" panose="02020603050405020304" pitchFamily="18" charset="0"/>
                <a:cs typeface="Times New Roman" panose="02020603050405020304" pitchFamily="18" charset="0"/>
              </a:rPr>
              <a:t> </a:t>
            </a:r>
            <a:r>
              <a:rPr lang="it-IT" b="1" dirty="0" smtClean="0">
                <a:latin typeface="Times New Roman" panose="02020603050405020304" pitchFamily="18" charset="0"/>
                <a:cs typeface="Times New Roman" panose="02020603050405020304" pitchFamily="18" charset="0"/>
              </a:rPr>
              <a:t>non  esclude la possibilità che alcuni possano </a:t>
            </a:r>
            <a:r>
              <a:rPr lang="it-IT" b="1" dirty="0">
                <a:latin typeface="Times New Roman" panose="02020603050405020304" pitchFamily="18" charset="0"/>
                <a:cs typeface="Times New Roman" panose="02020603050405020304" pitchFamily="18" charset="0"/>
              </a:rPr>
              <a:t>sbagliare </a:t>
            </a:r>
            <a:r>
              <a:rPr lang="it-IT" dirty="0">
                <a:latin typeface="Times New Roman" panose="02020603050405020304" pitchFamily="18" charset="0"/>
                <a:cs typeface="Times New Roman" panose="02020603050405020304" pitchFamily="18" charset="0"/>
              </a:rPr>
              <a:t>acquistando</a:t>
            </a:r>
            <a:r>
              <a:rPr lang="it-IT" b="1" dirty="0">
                <a:latin typeface="Times New Roman" panose="02020603050405020304" pitchFamily="18" charset="0"/>
                <a:cs typeface="Times New Roman" panose="02020603050405020304" pitchFamily="18" charset="0"/>
              </a:rPr>
              <a:t> </a:t>
            </a:r>
            <a:r>
              <a:rPr lang="it-IT" dirty="0">
                <a:latin typeface="Times New Roman" panose="02020603050405020304" pitchFamily="18" charset="0"/>
                <a:cs typeface="Times New Roman" panose="02020603050405020304" pitchFamily="18" charset="0"/>
              </a:rPr>
              <a:t>quando </a:t>
            </a:r>
            <a:r>
              <a:rPr lang="it-IT" b="1" dirty="0">
                <a:latin typeface="Times New Roman" panose="02020603050405020304" pitchFamily="18" charset="0"/>
                <a:cs typeface="Times New Roman" panose="02020603050405020304" pitchFamily="18" charset="0"/>
              </a:rPr>
              <a:t>i prezzi sono più alti</a:t>
            </a:r>
            <a:r>
              <a:rPr lang="it-IT" dirty="0">
                <a:latin typeface="Times New Roman" panose="02020603050405020304" pitchFamily="18" charset="0"/>
                <a:cs typeface="Times New Roman" panose="02020603050405020304" pitchFamily="18" charset="0"/>
              </a:rPr>
              <a:t> </a:t>
            </a:r>
            <a:r>
              <a:rPr lang="it-IT" dirty="0" smtClean="0">
                <a:latin typeface="Times New Roman" panose="02020603050405020304" pitchFamily="18" charset="0"/>
                <a:cs typeface="Times New Roman" panose="02020603050405020304" pitchFamily="18" charset="0"/>
              </a:rPr>
              <a:t>rispetto </a:t>
            </a:r>
            <a:r>
              <a:rPr lang="it-IT" b="1" dirty="0" smtClean="0">
                <a:latin typeface="Times New Roman" panose="02020603050405020304" pitchFamily="18" charset="0"/>
                <a:cs typeface="Times New Roman" panose="02020603050405020304" pitchFamily="18" charset="0"/>
              </a:rPr>
              <a:t>al valore di equilibrio</a:t>
            </a:r>
            <a:r>
              <a:rPr lang="it-IT" dirty="0" smtClean="0">
                <a:latin typeface="Times New Roman" panose="02020603050405020304" pitchFamily="18" charset="0"/>
                <a:cs typeface="Times New Roman" panose="02020603050405020304" pitchFamily="18" charset="0"/>
              </a:rPr>
              <a:t>  </a:t>
            </a:r>
            <a:r>
              <a:rPr lang="it-IT" dirty="0">
                <a:latin typeface="Times New Roman" panose="02020603050405020304" pitchFamily="18" charset="0"/>
                <a:cs typeface="Times New Roman" panose="02020603050405020304" pitchFamily="18" charset="0"/>
              </a:rPr>
              <a:t>e </a:t>
            </a:r>
            <a:r>
              <a:rPr lang="it-IT" b="1" dirty="0">
                <a:latin typeface="Times New Roman" panose="02020603050405020304" pitchFamily="18" charset="0"/>
                <a:cs typeface="Times New Roman" panose="02020603050405020304" pitchFamily="18" charset="0"/>
              </a:rPr>
              <a:t>vendendo quando sono più bassi</a:t>
            </a:r>
            <a:r>
              <a:rPr lang="it-IT" dirty="0">
                <a:latin typeface="Times New Roman" panose="02020603050405020304" pitchFamily="18" charset="0"/>
                <a:cs typeface="Times New Roman" panose="02020603050405020304" pitchFamily="18" charset="0"/>
              </a:rPr>
              <a:t>. </a:t>
            </a:r>
            <a:endParaRPr lang="it-IT" dirty="0" smtClean="0">
              <a:latin typeface="Times New Roman" panose="02020603050405020304" pitchFamily="18" charset="0"/>
              <a:cs typeface="Times New Roman" panose="02020603050405020304" pitchFamily="18" charset="0"/>
            </a:endParaRPr>
          </a:p>
          <a:p>
            <a:pPr marL="0" indent="0" algn="just">
              <a:buNone/>
            </a:pPr>
            <a:r>
              <a:rPr lang="it-IT" dirty="0" smtClean="0">
                <a:latin typeface="Times New Roman" panose="02020603050405020304" pitchFamily="18" charset="0"/>
                <a:cs typeface="Times New Roman" panose="02020603050405020304" pitchFamily="18" charset="0"/>
              </a:rPr>
              <a:t>-I </a:t>
            </a:r>
            <a:r>
              <a:rPr lang="it-IT" dirty="0">
                <a:latin typeface="Times New Roman" panose="02020603050405020304" pitchFamily="18" charset="0"/>
                <a:cs typeface="Times New Roman" panose="02020603050405020304" pitchFamily="18" charset="0"/>
              </a:rPr>
              <a:t>sostenitori </a:t>
            </a:r>
            <a:r>
              <a:rPr lang="it-IT" dirty="0" smtClean="0">
                <a:latin typeface="Times New Roman" panose="02020603050405020304" pitchFamily="18" charset="0"/>
                <a:cs typeface="Times New Roman" panose="02020603050405020304" pitchFamily="18" charset="0"/>
              </a:rPr>
              <a:t>di tale teoria  </a:t>
            </a:r>
            <a:r>
              <a:rPr lang="it-IT" dirty="0">
                <a:latin typeface="Times New Roman" panose="02020603050405020304" pitchFamily="18" charset="0"/>
                <a:cs typeface="Times New Roman" panose="02020603050405020304" pitchFamily="18" charset="0"/>
              </a:rPr>
              <a:t>rispondono che questo può accadere, </a:t>
            </a:r>
            <a:r>
              <a:rPr lang="it-IT" b="1" dirty="0">
                <a:latin typeface="Times New Roman" panose="02020603050405020304" pitchFamily="18" charset="0"/>
                <a:cs typeface="Times New Roman" panose="02020603050405020304" pitchFamily="18" charset="0"/>
              </a:rPr>
              <a:t>ma solo per un breve periodo di tempo</a:t>
            </a:r>
            <a:r>
              <a:rPr lang="it-IT" dirty="0">
                <a:latin typeface="Times New Roman" panose="02020603050405020304" pitchFamily="18" charset="0"/>
                <a:cs typeface="Times New Roman" panose="02020603050405020304" pitchFamily="18" charset="0"/>
              </a:rPr>
              <a:t>. </a:t>
            </a:r>
            <a:endParaRPr lang="it-IT" dirty="0" smtClean="0">
              <a:latin typeface="Times New Roman" panose="02020603050405020304" pitchFamily="18" charset="0"/>
              <a:cs typeface="Times New Roman" panose="02020603050405020304" pitchFamily="18" charset="0"/>
            </a:endParaRPr>
          </a:p>
          <a:p>
            <a:pPr marL="0" indent="0" algn="just">
              <a:buNone/>
            </a:pPr>
            <a:r>
              <a:rPr lang="it-IT" dirty="0">
                <a:latin typeface="Times New Roman" panose="02020603050405020304" pitchFamily="18" charset="0"/>
                <a:cs typeface="Times New Roman" panose="02020603050405020304" pitchFamily="18" charset="0"/>
              </a:rPr>
              <a:t>-</a:t>
            </a:r>
            <a:r>
              <a:rPr lang="it-IT" dirty="0" smtClean="0">
                <a:latin typeface="Times New Roman" panose="02020603050405020304" pitchFamily="18" charset="0"/>
                <a:cs typeface="Times New Roman" panose="02020603050405020304" pitchFamily="18" charset="0"/>
              </a:rPr>
              <a:t>In </a:t>
            </a:r>
            <a:r>
              <a:rPr lang="it-IT" dirty="0">
                <a:latin typeface="Times New Roman" panose="02020603050405020304" pitchFamily="18" charset="0"/>
                <a:cs typeface="Times New Roman" panose="02020603050405020304" pitchFamily="18" charset="0"/>
              </a:rPr>
              <a:t>pratica il ragionamento è che, </a:t>
            </a:r>
            <a:r>
              <a:rPr lang="it-IT" b="1" dirty="0">
                <a:latin typeface="Times New Roman" panose="02020603050405020304" pitchFamily="18" charset="0"/>
                <a:cs typeface="Times New Roman" panose="02020603050405020304" pitchFamily="18" charset="0"/>
              </a:rPr>
              <a:t>se uno speculatore acquista quando i prezzi sono </a:t>
            </a:r>
            <a:r>
              <a:rPr lang="it-IT" b="1" dirty="0" smtClean="0">
                <a:latin typeface="Times New Roman" panose="02020603050405020304" pitchFamily="18" charset="0"/>
                <a:cs typeface="Times New Roman" panose="02020603050405020304" pitchFamily="18" charset="0"/>
              </a:rPr>
              <a:t>alti, rispetto al valore di equilibrio, </a:t>
            </a:r>
            <a:r>
              <a:rPr lang="it-IT" b="1" dirty="0">
                <a:latin typeface="Times New Roman" panose="02020603050405020304" pitchFamily="18" charset="0"/>
                <a:cs typeface="Times New Roman" panose="02020603050405020304" pitchFamily="18" charset="0"/>
              </a:rPr>
              <a:t>e vende quando sono bassi</a:t>
            </a:r>
            <a:r>
              <a:rPr lang="it-IT" dirty="0">
                <a:latin typeface="Times New Roman" panose="02020603050405020304" pitchFamily="18" charset="0"/>
                <a:cs typeface="Times New Roman" panose="02020603050405020304" pitchFamily="18" charset="0"/>
              </a:rPr>
              <a:t>, realizza necessariamente </a:t>
            </a:r>
            <a:r>
              <a:rPr lang="it-IT" b="1" dirty="0">
                <a:latin typeface="Times New Roman" panose="02020603050405020304" pitchFamily="18" charset="0"/>
                <a:cs typeface="Times New Roman" panose="02020603050405020304" pitchFamily="18" charset="0"/>
              </a:rPr>
              <a:t>delle perdite e questo non può durare a lungo</a:t>
            </a:r>
            <a:r>
              <a:rPr lang="it-IT" dirty="0">
                <a:latin typeface="Times New Roman" panose="02020603050405020304" pitchFamily="18" charset="0"/>
                <a:cs typeface="Times New Roman" panose="02020603050405020304" pitchFamily="18" charset="0"/>
              </a:rPr>
              <a:t>, alla </a:t>
            </a:r>
            <a:r>
              <a:rPr lang="it-IT" b="1" dirty="0">
                <a:latin typeface="Times New Roman" panose="02020603050405020304" pitchFamily="18" charset="0"/>
                <a:cs typeface="Times New Roman" panose="02020603050405020304" pitchFamily="18" charset="0"/>
              </a:rPr>
              <a:t>fine sarebbe costretto ad uscire dal mercato</a:t>
            </a:r>
            <a:r>
              <a:rPr lang="it-IT" dirty="0" smtClean="0">
                <a:latin typeface="Times New Roman" panose="02020603050405020304" pitchFamily="18" charset="0"/>
                <a:cs typeface="Times New Roman" panose="02020603050405020304" pitchFamily="18" charset="0"/>
              </a:rPr>
              <a:t>.</a:t>
            </a:r>
          </a:p>
          <a:p>
            <a:pPr marL="0" indent="0" algn="just">
              <a:buNone/>
            </a:pPr>
            <a:r>
              <a:rPr lang="it-IT" dirty="0" smtClean="0">
                <a:latin typeface="Times New Roman" panose="02020603050405020304" pitchFamily="18" charset="0"/>
                <a:cs typeface="Times New Roman" panose="02020603050405020304" pitchFamily="18" charset="0"/>
              </a:rPr>
              <a:t>-Resterebbero </a:t>
            </a:r>
            <a:r>
              <a:rPr lang="it-IT" dirty="0">
                <a:latin typeface="Times New Roman" panose="02020603050405020304" pitchFamily="18" charset="0"/>
                <a:cs typeface="Times New Roman" panose="02020603050405020304" pitchFamily="18" charset="0"/>
              </a:rPr>
              <a:t>quindi soltanto gli </a:t>
            </a:r>
            <a:r>
              <a:rPr lang="it-IT" b="1" dirty="0" smtClean="0">
                <a:latin typeface="Times New Roman" panose="02020603050405020304" pitchFamily="18" charset="0"/>
                <a:cs typeface="Times New Roman" panose="02020603050405020304" pitchFamily="18" charset="0"/>
              </a:rPr>
              <a:t>arbitraggisti</a:t>
            </a:r>
            <a:r>
              <a:rPr lang="it-IT" dirty="0" smtClean="0">
                <a:latin typeface="Times New Roman" panose="02020603050405020304" pitchFamily="18" charset="0"/>
                <a:cs typeface="Times New Roman" panose="02020603050405020304" pitchFamily="18" charset="0"/>
              </a:rPr>
              <a:t> </a:t>
            </a:r>
            <a:r>
              <a:rPr lang="it-IT" b="1" dirty="0" smtClean="0">
                <a:latin typeface="Times New Roman" panose="02020603050405020304" pitchFamily="18" charset="0"/>
                <a:cs typeface="Times New Roman" panose="02020603050405020304" pitchFamily="18" charset="0"/>
              </a:rPr>
              <a:t>«</a:t>
            </a:r>
            <a:r>
              <a:rPr lang="it-IT" b="1" dirty="0" err="1" smtClean="0">
                <a:latin typeface="Times New Roman" panose="02020603050405020304" pitchFamily="18" charset="0"/>
                <a:cs typeface="Times New Roman" panose="02020603050405020304" pitchFamily="18" charset="0"/>
              </a:rPr>
              <a:t>smart</a:t>
            </a:r>
            <a:r>
              <a:rPr lang="it-IT" b="1" dirty="0" smtClean="0">
                <a:latin typeface="Times New Roman" panose="02020603050405020304" pitchFamily="18" charset="0"/>
                <a:cs typeface="Times New Roman" panose="02020603050405020304" pitchFamily="18" charset="0"/>
              </a:rPr>
              <a:t>» </a:t>
            </a:r>
            <a:r>
              <a:rPr lang="it-IT" dirty="0" smtClean="0">
                <a:latin typeface="Times New Roman" panose="02020603050405020304" pitchFamily="18" charset="0"/>
                <a:cs typeface="Times New Roman" panose="02020603050405020304" pitchFamily="18" charset="0"/>
              </a:rPr>
              <a:t>che fanno le </a:t>
            </a:r>
            <a:r>
              <a:rPr lang="it-IT" dirty="0">
                <a:latin typeface="Times New Roman" panose="02020603050405020304" pitchFamily="18" charset="0"/>
                <a:cs typeface="Times New Roman" panose="02020603050405020304" pitchFamily="18" charset="0"/>
              </a:rPr>
              <a:t>scelte </a:t>
            </a:r>
            <a:r>
              <a:rPr lang="it-IT" dirty="0" smtClean="0">
                <a:latin typeface="Times New Roman" panose="02020603050405020304" pitchFamily="18" charset="0"/>
                <a:cs typeface="Times New Roman" panose="02020603050405020304" pitchFamily="18" charset="0"/>
              </a:rPr>
              <a:t>giuste</a:t>
            </a:r>
            <a:r>
              <a:rPr lang="it-IT" dirty="0">
                <a:latin typeface="Times New Roman" panose="02020603050405020304" pitchFamily="18" charset="0"/>
                <a:cs typeface="Times New Roman" panose="02020603050405020304" pitchFamily="18" charset="0"/>
              </a:rPr>
              <a:t> </a:t>
            </a:r>
            <a:r>
              <a:rPr lang="it-IT" dirty="0" smtClean="0">
                <a:latin typeface="Times New Roman" panose="02020603050405020304" pitchFamily="18" charset="0"/>
                <a:cs typeface="Times New Roman" panose="02020603050405020304" pitchFamily="18" charset="0"/>
              </a:rPr>
              <a:t>e </a:t>
            </a:r>
            <a:r>
              <a:rPr lang="it-IT" b="1" dirty="0" smtClean="0">
                <a:latin typeface="Times New Roman" panose="02020603050405020304" pitchFamily="18" charset="0"/>
                <a:cs typeface="Times New Roman" panose="02020603050405020304" pitchFamily="18" charset="0"/>
              </a:rPr>
              <a:t>la cui azione è  stabilizzante</a:t>
            </a:r>
            <a:r>
              <a:rPr lang="it-IT" dirty="0" smtClean="0"/>
              <a:t>.</a:t>
            </a:r>
            <a:endParaRPr lang="it-IT" dirty="0"/>
          </a:p>
        </p:txBody>
      </p:sp>
    </p:spTree>
    <p:extLst>
      <p:ext uri="{BB962C8B-B14F-4D97-AF65-F5344CB8AC3E}">
        <p14:creationId xmlns:p14="http://schemas.microsoft.com/office/powerpoint/2010/main" val="12227278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693821" y="737969"/>
            <a:ext cx="10515600" cy="6120031"/>
          </a:xfrm>
        </p:spPr>
        <p:txBody>
          <a:bodyPr>
            <a:normAutofit lnSpcReduction="10000"/>
          </a:bodyPr>
          <a:lstStyle/>
          <a:p>
            <a:pPr algn="just"/>
            <a:r>
              <a:rPr lang="it-IT" b="1" dirty="0">
                <a:latin typeface="Times New Roman" panose="02020603050405020304" pitchFamily="18" charset="0"/>
                <a:cs typeface="Times New Roman" panose="02020603050405020304" pitchFamily="18" charset="0"/>
              </a:rPr>
              <a:t>Lo ‘</a:t>
            </a:r>
            <a:r>
              <a:rPr lang="it-IT" b="1" dirty="0" smtClean="0">
                <a:latin typeface="Times New Roman" panose="02020603050405020304" pitchFamily="18" charset="0"/>
                <a:cs typeface="Times New Roman" panose="02020603050405020304" pitchFamily="18" charset="0"/>
              </a:rPr>
              <a:t>speculatore</a:t>
            </a:r>
            <a:r>
              <a:rPr lang="it-IT" dirty="0" smtClean="0">
                <a:latin typeface="Times New Roman" panose="02020603050405020304" pitchFamily="18" charset="0"/>
                <a:cs typeface="Times New Roman" panose="02020603050405020304" pitchFamily="18" charset="0"/>
              </a:rPr>
              <a:t>’ che, </a:t>
            </a:r>
            <a:r>
              <a:rPr lang="it-IT" b="1" dirty="0" smtClean="0">
                <a:latin typeface="Times New Roman" panose="02020603050405020304" pitchFamily="18" charset="0"/>
                <a:cs typeface="Times New Roman" panose="02020603050405020304" pitchFamily="18" charset="0"/>
              </a:rPr>
              <a:t>in un contesto di complessità</a:t>
            </a:r>
            <a:r>
              <a:rPr lang="it-IT" dirty="0" smtClean="0">
                <a:latin typeface="Times New Roman" panose="02020603050405020304" pitchFamily="18" charset="0"/>
                <a:cs typeface="Times New Roman" panose="02020603050405020304" pitchFamily="18" charset="0"/>
              </a:rPr>
              <a:t>, si comporta come nel «</a:t>
            </a:r>
            <a:r>
              <a:rPr lang="it-IT" b="1" dirty="0" smtClean="0">
                <a:latin typeface="Times New Roman" panose="02020603050405020304" pitchFamily="18" charset="0"/>
                <a:cs typeface="Times New Roman" panose="02020603050405020304" pitchFamily="18" charset="0"/>
              </a:rPr>
              <a:t>beauty contest</a:t>
            </a:r>
            <a:r>
              <a:rPr lang="it-IT" dirty="0" smtClean="0">
                <a:latin typeface="Times New Roman" panose="02020603050405020304" pitchFamily="18" charset="0"/>
                <a:cs typeface="Times New Roman" panose="02020603050405020304" pitchFamily="18" charset="0"/>
              </a:rPr>
              <a:t>» di Keynes invece</a:t>
            </a:r>
            <a:r>
              <a:rPr lang="it-IT" dirty="0">
                <a:latin typeface="Times New Roman" panose="02020603050405020304" pitchFamily="18" charset="0"/>
                <a:cs typeface="Times New Roman" panose="02020603050405020304" pitchFamily="18" charset="0"/>
              </a:rPr>
              <a:t>,  </a:t>
            </a:r>
            <a:r>
              <a:rPr lang="it-IT" b="1" dirty="0">
                <a:latin typeface="Times New Roman" panose="02020603050405020304" pitchFamily="18" charset="0"/>
                <a:cs typeface="Times New Roman" panose="02020603050405020304" pitchFamily="18" charset="0"/>
              </a:rPr>
              <a:t>prima di vendere si pone un quesito</a:t>
            </a:r>
            <a:r>
              <a:rPr lang="it-IT" dirty="0">
                <a:latin typeface="Times New Roman" panose="02020603050405020304" pitchFamily="18" charset="0"/>
                <a:cs typeface="Times New Roman" panose="02020603050405020304" pitchFamily="18" charset="0"/>
              </a:rPr>
              <a:t>: </a:t>
            </a:r>
            <a:r>
              <a:rPr lang="it-IT" b="1" dirty="0">
                <a:latin typeface="Times New Roman" panose="02020603050405020304" pitchFamily="18" charset="0"/>
                <a:cs typeface="Times New Roman" panose="02020603050405020304" pitchFamily="18" charset="0"/>
              </a:rPr>
              <a:t>ma il </a:t>
            </a:r>
            <a:r>
              <a:rPr lang="it-IT" b="1" dirty="0" smtClean="0">
                <a:latin typeface="Times New Roman" panose="02020603050405020304" pitchFamily="18" charset="0"/>
                <a:cs typeface="Times New Roman" panose="02020603050405020304" pitchFamily="18" charset="0"/>
              </a:rPr>
              <a:t>mercato (costituito dall’insieme di tutti gli altri operatori) </a:t>
            </a:r>
            <a:r>
              <a:rPr lang="it-IT" b="1" dirty="0">
                <a:latin typeface="Times New Roman" panose="02020603050405020304" pitchFamily="18" charset="0"/>
                <a:cs typeface="Times New Roman" panose="02020603050405020304" pitchFamily="18" charset="0"/>
              </a:rPr>
              <a:t>davvero ritiene che il titolo sia </a:t>
            </a:r>
            <a:r>
              <a:rPr lang="it-IT" b="1" dirty="0" smtClean="0">
                <a:latin typeface="Times New Roman" panose="02020603050405020304" pitchFamily="18" charset="0"/>
                <a:cs typeface="Times New Roman" panose="02020603050405020304" pitchFamily="18" charset="0"/>
              </a:rPr>
              <a:t>sopravvalutato</a:t>
            </a:r>
            <a:r>
              <a:rPr lang="it-IT" b="1" dirty="0">
                <a:latin typeface="Times New Roman" panose="02020603050405020304" pitchFamily="18" charset="0"/>
                <a:cs typeface="Times New Roman" panose="02020603050405020304" pitchFamily="18" charset="0"/>
              </a:rPr>
              <a:t>? </a:t>
            </a:r>
            <a:endParaRPr lang="it-IT" b="1" dirty="0" smtClean="0">
              <a:latin typeface="Times New Roman" panose="02020603050405020304" pitchFamily="18" charset="0"/>
              <a:cs typeface="Times New Roman" panose="02020603050405020304" pitchFamily="18" charset="0"/>
            </a:endParaRPr>
          </a:p>
          <a:p>
            <a:pPr algn="just"/>
            <a:r>
              <a:rPr lang="it-IT" dirty="0" smtClean="0">
                <a:latin typeface="Times New Roman" panose="02020603050405020304" pitchFamily="18" charset="0"/>
                <a:cs typeface="Times New Roman" panose="02020603050405020304" pitchFamily="18" charset="0"/>
              </a:rPr>
              <a:t>Se </a:t>
            </a:r>
            <a:r>
              <a:rPr lang="it-IT" dirty="0">
                <a:latin typeface="Times New Roman" panose="02020603050405020304" pitchFamily="18" charset="0"/>
                <a:cs typeface="Times New Roman" panose="02020603050405020304" pitchFamily="18" charset="0"/>
              </a:rPr>
              <a:t>la risposta è negativa </a:t>
            </a:r>
            <a:r>
              <a:rPr lang="it-IT" dirty="0" smtClean="0">
                <a:latin typeface="Times New Roman" panose="02020603050405020304" pitchFamily="18" charset="0"/>
                <a:cs typeface="Times New Roman" panose="02020603050405020304" pitchFamily="18" charset="0"/>
              </a:rPr>
              <a:t>la </a:t>
            </a:r>
            <a:r>
              <a:rPr lang="it-IT" dirty="0">
                <a:latin typeface="Times New Roman" panose="02020603050405020304" pitchFamily="18" charset="0"/>
                <a:cs typeface="Times New Roman" panose="02020603050405020304" pitchFamily="18" charset="0"/>
              </a:rPr>
              <a:t>sua scelta </a:t>
            </a:r>
            <a:r>
              <a:rPr lang="it-IT" b="1" dirty="0">
                <a:latin typeface="Times New Roman" panose="02020603050405020304" pitchFamily="18" charset="0"/>
                <a:cs typeface="Times New Roman" panose="02020603050405020304" pitchFamily="18" charset="0"/>
              </a:rPr>
              <a:t>sarà quella di acquistare il titolo in esame e non quella di vendere</a:t>
            </a:r>
            <a:r>
              <a:rPr lang="it-IT" dirty="0">
                <a:latin typeface="Times New Roman" panose="02020603050405020304" pitchFamily="18" charset="0"/>
                <a:cs typeface="Times New Roman" panose="02020603050405020304" pitchFamily="18" charset="0"/>
              </a:rPr>
              <a:t>.</a:t>
            </a:r>
          </a:p>
          <a:p>
            <a:pPr algn="just"/>
            <a:r>
              <a:rPr lang="it-IT" dirty="0">
                <a:latin typeface="Times New Roman" panose="02020603050405020304" pitchFamily="18" charset="0"/>
                <a:cs typeface="Times New Roman" panose="02020603050405020304" pitchFamily="18" charset="0"/>
              </a:rPr>
              <a:t>Il comportamento dello </a:t>
            </a:r>
            <a:r>
              <a:rPr lang="it-IT" dirty="0" smtClean="0">
                <a:latin typeface="Times New Roman" panose="02020603050405020304" pitchFamily="18" charset="0"/>
                <a:cs typeface="Times New Roman" panose="02020603050405020304" pitchFamily="18" charset="0"/>
              </a:rPr>
              <a:t>‘speculatore’, </a:t>
            </a:r>
            <a:r>
              <a:rPr lang="it-IT" b="1" dirty="0">
                <a:latin typeface="Times New Roman" panose="02020603050405020304" pitchFamily="18" charset="0"/>
                <a:cs typeface="Times New Roman" panose="02020603050405020304" pitchFamily="18" charset="0"/>
              </a:rPr>
              <a:t>nell’aggregato</a:t>
            </a:r>
            <a:r>
              <a:rPr lang="it-IT" dirty="0">
                <a:latin typeface="Times New Roman" panose="02020603050405020304" pitchFamily="18" charset="0"/>
                <a:cs typeface="Times New Roman" panose="02020603050405020304" pitchFamily="18" charset="0"/>
              </a:rPr>
              <a:t>,  </a:t>
            </a:r>
            <a:r>
              <a:rPr lang="it-IT" b="1" dirty="0">
                <a:latin typeface="Times New Roman" panose="02020603050405020304" pitchFamily="18" charset="0"/>
                <a:cs typeface="Times New Roman" panose="02020603050405020304" pitchFamily="18" charset="0"/>
              </a:rPr>
              <a:t>produrrà una tendenza al rialzo dei prezzi, che rafforza, a sua volta, la </a:t>
            </a:r>
            <a:r>
              <a:rPr lang="it-IT" b="1" dirty="0" smtClean="0">
                <a:latin typeface="Times New Roman" panose="02020603050405020304" pitchFamily="18" charset="0"/>
                <a:cs typeface="Times New Roman" panose="02020603050405020304" pitchFamily="18" charset="0"/>
              </a:rPr>
              <a:t>convenzione</a:t>
            </a:r>
            <a:r>
              <a:rPr lang="it-IT" dirty="0" smtClean="0">
                <a:latin typeface="Times New Roman" panose="02020603050405020304" pitchFamily="18" charset="0"/>
                <a:cs typeface="Times New Roman" panose="02020603050405020304" pitchFamily="18" charset="0"/>
              </a:rPr>
              <a:t>.</a:t>
            </a:r>
          </a:p>
          <a:p>
            <a:pPr algn="just"/>
            <a:r>
              <a:rPr lang="it-IT" dirty="0" smtClean="0">
                <a:latin typeface="Times New Roman" panose="02020603050405020304" pitchFamily="18" charset="0"/>
                <a:cs typeface="Times New Roman" panose="02020603050405020304" pitchFamily="18" charset="0"/>
              </a:rPr>
              <a:t>In </a:t>
            </a:r>
            <a:r>
              <a:rPr lang="it-IT" dirty="0">
                <a:latin typeface="Times New Roman" panose="02020603050405020304" pitchFamily="18" charset="0"/>
                <a:cs typeface="Times New Roman" panose="02020603050405020304" pitchFamily="18" charset="0"/>
              </a:rPr>
              <a:t>presenza di </a:t>
            </a:r>
            <a:r>
              <a:rPr lang="it-IT" b="1" i="1" dirty="0">
                <a:latin typeface="Times New Roman" panose="02020603050405020304" pitchFamily="18" charset="0"/>
                <a:cs typeface="Times New Roman" panose="02020603050405020304" pitchFamily="18" charset="0"/>
              </a:rPr>
              <a:t>positive feed-back </a:t>
            </a:r>
            <a:r>
              <a:rPr lang="it-IT" dirty="0">
                <a:latin typeface="Times New Roman" panose="02020603050405020304" pitchFamily="18" charset="0"/>
                <a:cs typeface="Times New Roman" panose="02020603050405020304" pitchFamily="18" charset="0"/>
              </a:rPr>
              <a:t>l’effetto </a:t>
            </a:r>
            <a:r>
              <a:rPr lang="it-IT" b="1" dirty="0">
                <a:latin typeface="Times New Roman" panose="02020603050405020304" pitchFamily="18" charset="0"/>
                <a:cs typeface="Times New Roman" panose="02020603050405020304" pitchFamily="18" charset="0"/>
              </a:rPr>
              <a:t>destabilizzante </a:t>
            </a:r>
            <a:r>
              <a:rPr lang="it-IT" dirty="0">
                <a:latin typeface="Times New Roman" panose="02020603050405020304" pitchFamily="18" charset="0"/>
                <a:cs typeface="Times New Roman" panose="02020603050405020304" pitchFamily="18" charset="0"/>
              </a:rPr>
              <a:t>dell’azione degli speculatori</a:t>
            </a:r>
            <a:r>
              <a:rPr lang="it-IT" b="1" dirty="0">
                <a:latin typeface="Times New Roman" panose="02020603050405020304" pitchFamily="18" charset="0"/>
                <a:cs typeface="Times New Roman" panose="02020603050405020304" pitchFamily="18" charset="0"/>
              </a:rPr>
              <a:t> </a:t>
            </a:r>
            <a:r>
              <a:rPr lang="it-IT" dirty="0">
                <a:latin typeface="Times New Roman" panose="02020603050405020304" pitchFamily="18" charset="0"/>
                <a:cs typeface="Times New Roman" panose="02020603050405020304" pitchFamily="18" charset="0"/>
              </a:rPr>
              <a:t>porta i prezzi </a:t>
            </a:r>
            <a:r>
              <a:rPr lang="it-IT" b="1" dirty="0">
                <a:latin typeface="Times New Roman" panose="02020603050405020304" pitchFamily="18" charset="0"/>
                <a:cs typeface="Times New Roman" panose="02020603050405020304" pitchFamily="18" charset="0"/>
              </a:rPr>
              <a:t>a convergere nella direzione della convenzione piuttosto che in quella dell’equilibrio. </a:t>
            </a:r>
          </a:p>
          <a:p>
            <a:pPr algn="just"/>
            <a:r>
              <a:rPr lang="it-IT" dirty="0">
                <a:latin typeface="Times New Roman" panose="02020603050405020304" pitchFamily="18" charset="0"/>
                <a:cs typeface="Times New Roman" panose="02020603050405020304" pitchFamily="18" charset="0"/>
              </a:rPr>
              <a:t>Ovviamente </a:t>
            </a:r>
            <a:r>
              <a:rPr lang="it-IT" b="1" dirty="0">
                <a:latin typeface="Times New Roman" panose="02020603050405020304" pitchFamily="18" charset="0"/>
                <a:cs typeface="Times New Roman" panose="02020603050405020304" pitchFamily="18" charset="0"/>
              </a:rPr>
              <a:t>«la bolla speculativa» non può mantenersi a tempo indefinito </a:t>
            </a:r>
            <a:r>
              <a:rPr lang="it-IT" b="1" dirty="0" smtClean="0">
                <a:latin typeface="Times New Roman" panose="02020603050405020304" pitchFamily="18" charset="0"/>
                <a:cs typeface="Times New Roman" panose="02020603050405020304" pitchFamily="18" charset="0"/>
              </a:rPr>
              <a:t>e, </a:t>
            </a:r>
            <a:r>
              <a:rPr lang="it-IT" b="1" dirty="0">
                <a:latin typeface="Times New Roman" panose="02020603050405020304" pitchFamily="18" charset="0"/>
                <a:cs typeface="Times New Roman" panose="02020603050405020304" pitchFamily="18" charset="0"/>
              </a:rPr>
              <a:t>prima o poi </a:t>
            </a:r>
            <a:r>
              <a:rPr lang="it-IT" b="1" dirty="0" smtClean="0">
                <a:latin typeface="Times New Roman" panose="02020603050405020304" pitchFamily="18" charset="0"/>
                <a:cs typeface="Times New Roman" panose="02020603050405020304" pitchFamily="18" charset="0"/>
              </a:rPr>
              <a:t>scoppia, con </a:t>
            </a:r>
            <a:r>
              <a:rPr lang="it-IT" b="1" dirty="0">
                <a:latin typeface="Times New Roman" panose="02020603050405020304" pitchFamily="18" charset="0"/>
                <a:cs typeface="Times New Roman" panose="02020603050405020304" pitchFamily="18" charset="0"/>
              </a:rPr>
              <a:t>tutti </a:t>
            </a:r>
            <a:r>
              <a:rPr lang="it-IT" b="1" dirty="0" smtClean="0">
                <a:latin typeface="Times New Roman" panose="02020603050405020304" pitchFamily="18" charset="0"/>
                <a:cs typeface="Times New Roman" panose="02020603050405020304" pitchFamily="18" charset="0"/>
              </a:rPr>
              <a:t>gli effetti </a:t>
            </a:r>
            <a:r>
              <a:rPr lang="it-IT" b="1" dirty="0">
                <a:latin typeface="Times New Roman" panose="02020603050405020304" pitchFamily="18" charset="0"/>
                <a:cs typeface="Times New Roman" panose="02020603050405020304" pitchFamily="18" charset="0"/>
              </a:rPr>
              <a:t>redistributivi sulla </a:t>
            </a:r>
            <a:r>
              <a:rPr lang="it-IT" b="1" dirty="0" smtClean="0">
                <a:latin typeface="Times New Roman" panose="02020603050405020304" pitchFamily="18" charset="0"/>
                <a:cs typeface="Times New Roman" panose="02020603050405020304" pitchFamily="18" charset="0"/>
              </a:rPr>
              <a:t>ricchezza</a:t>
            </a:r>
            <a:r>
              <a:rPr lang="it-IT" dirty="0">
                <a:latin typeface="Times New Roman" panose="02020603050405020304" pitchFamily="18" charset="0"/>
                <a:cs typeface="Times New Roman" panose="02020603050405020304" pitchFamily="18" charset="0"/>
              </a:rPr>
              <a:t> </a:t>
            </a:r>
            <a:r>
              <a:rPr lang="it-IT" dirty="0" smtClean="0">
                <a:latin typeface="Times New Roman" panose="02020603050405020304" pitchFamily="18" charset="0"/>
                <a:cs typeface="Times New Roman" panose="02020603050405020304" pitchFamily="18" charset="0"/>
              </a:rPr>
              <a:t>degli investitori.</a:t>
            </a:r>
          </a:p>
          <a:p>
            <a:pPr marL="0" indent="0" algn="just">
              <a:buNone/>
            </a:pPr>
            <a:endParaRPr lang="it-IT" dirty="0"/>
          </a:p>
        </p:txBody>
      </p:sp>
    </p:spTree>
    <p:extLst>
      <p:ext uri="{BB962C8B-B14F-4D97-AF65-F5344CB8AC3E}">
        <p14:creationId xmlns:p14="http://schemas.microsoft.com/office/powerpoint/2010/main" val="4717245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38200" y="182880"/>
            <a:ext cx="10515600" cy="5994083"/>
          </a:xfrm>
        </p:spPr>
        <p:txBody>
          <a:bodyPr/>
          <a:lstStyle/>
          <a:p>
            <a:pPr algn="just"/>
            <a:r>
              <a:rPr lang="it-IT" dirty="0">
                <a:latin typeface="Times New Roman" panose="02020603050405020304" pitchFamily="18" charset="0"/>
                <a:cs typeface="Times New Roman" panose="02020603050405020304" pitchFamily="18" charset="0"/>
              </a:rPr>
              <a:t>Ci si potrebbe domandare </a:t>
            </a:r>
            <a:r>
              <a:rPr lang="it-IT" b="1" dirty="0">
                <a:latin typeface="Times New Roman" panose="02020603050405020304" pitchFamily="18" charset="0"/>
                <a:cs typeface="Times New Roman" panose="02020603050405020304" pitchFamily="18" charset="0"/>
              </a:rPr>
              <a:t>perché lo speculatore agisca in questo modo, </a:t>
            </a:r>
            <a:r>
              <a:rPr lang="it-IT" dirty="0">
                <a:latin typeface="Times New Roman" panose="02020603050405020304" pitchFamily="18" charset="0"/>
                <a:cs typeface="Times New Roman" panose="02020603050405020304" pitchFamily="18" charset="0"/>
              </a:rPr>
              <a:t>pur sapendo le conseguenze cui porterà il proprio comportamento. </a:t>
            </a:r>
            <a:endParaRPr lang="it-IT" dirty="0" smtClean="0">
              <a:latin typeface="Times New Roman" panose="02020603050405020304" pitchFamily="18" charset="0"/>
              <a:cs typeface="Times New Roman" panose="02020603050405020304" pitchFamily="18" charset="0"/>
            </a:endParaRPr>
          </a:p>
          <a:p>
            <a:pPr marL="0" indent="0" algn="just">
              <a:buNone/>
            </a:pPr>
            <a:endParaRPr lang="it-IT" dirty="0" smtClean="0">
              <a:latin typeface="Times New Roman" panose="02020603050405020304" pitchFamily="18" charset="0"/>
              <a:cs typeface="Times New Roman" panose="02020603050405020304" pitchFamily="18" charset="0"/>
            </a:endParaRPr>
          </a:p>
          <a:p>
            <a:pPr algn="just"/>
            <a:r>
              <a:rPr lang="it-IT" dirty="0" smtClean="0">
                <a:latin typeface="Times New Roman" panose="02020603050405020304" pitchFamily="18" charset="0"/>
                <a:cs typeface="Times New Roman" panose="02020603050405020304" pitchFamily="18" charset="0"/>
              </a:rPr>
              <a:t>La </a:t>
            </a:r>
            <a:r>
              <a:rPr lang="it-IT" dirty="0">
                <a:latin typeface="Times New Roman" panose="02020603050405020304" pitchFamily="18" charset="0"/>
                <a:cs typeface="Times New Roman" panose="02020603050405020304" pitchFamily="18" charset="0"/>
              </a:rPr>
              <a:t>risposta è semplice, per quanto cinica: </a:t>
            </a:r>
            <a:r>
              <a:rPr lang="it-IT" b="1" dirty="0">
                <a:latin typeface="Times New Roman" panose="02020603050405020304" pitchFamily="18" charset="0"/>
                <a:cs typeface="Times New Roman" panose="02020603050405020304" pitchFamily="18" charset="0"/>
              </a:rPr>
              <a:t>lo speculatore guadagna dalla propria attività anche se questa è dannosa per il sistema nel suo </a:t>
            </a:r>
            <a:r>
              <a:rPr lang="it-IT" b="1" dirty="0" smtClean="0">
                <a:latin typeface="Times New Roman" panose="02020603050405020304" pitchFamily="18" charset="0"/>
                <a:cs typeface="Times New Roman" panose="02020603050405020304" pitchFamily="18" charset="0"/>
              </a:rPr>
              <a:t>complesso</a:t>
            </a:r>
            <a:r>
              <a:rPr lang="it-IT" dirty="0">
                <a:latin typeface="Times New Roman" panose="02020603050405020304" pitchFamily="18" charset="0"/>
                <a:cs typeface="Times New Roman" panose="02020603050405020304" pitchFamily="18" charset="0"/>
              </a:rPr>
              <a:t>.</a:t>
            </a:r>
            <a:endParaRPr lang="it-IT" dirty="0" smtClean="0">
              <a:latin typeface="Times New Roman" panose="02020603050405020304" pitchFamily="18" charset="0"/>
              <a:cs typeface="Times New Roman" panose="02020603050405020304" pitchFamily="18" charset="0"/>
            </a:endParaRPr>
          </a:p>
          <a:p>
            <a:pPr marL="0" indent="0" algn="just">
              <a:buNone/>
            </a:pPr>
            <a:endParaRPr lang="it-IT" dirty="0" smtClean="0">
              <a:latin typeface="Times New Roman" panose="02020603050405020304" pitchFamily="18" charset="0"/>
              <a:cs typeface="Times New Roman" panose="02020603050405020304" pitchFamily="18" charset="0"/>
            </a:endParaRPr>
          </a:p>
          <a:p>
            <a:pPr algn="just"/>
            <a:r>
              <a:rPr lang="it-IT" dirty="0">
                <a:latin typeface="Times New Roman" panose="02020603050405020304" pitchFamily="18" charset="0"/>
                <a:cs typeface="Times New Roman" panose="02020603050405020304" pitchFamily="18" charset="0"/>
              </a:rPr>
              <a:t>C</a:t>
            </a:r>
            <a:r>
              <a:rPr lang="it-IT" dirty="0" smtClean="0">
                <a:latin typeface="Times New Roman" panose="02020603050405020304" pitchFamily="18" charset="0"/>
                <a:cs typeface="Times New Roman" panose="02020603050405020304" pitchFamily="18" charset="0"/>
              </a:rPr>
              <a:t>iò </a:t>
            </a:r>
            <a:r>
              <a:rPr lang="it-IT" dirty="0">
                <a:latin typeface="Times New Roman" panose="02020603050405020304" pitchFamily="18" charset="0"/>
                <a:cs typeface="Times New Roman" panose="02020603050405020304" pitchFamily="18" charset="0"/>
              </a:rPr>
              <a:t>che è rilevante, dal suo punto di vista, è semplicemente </a:t>
            </a:r>
            <a:r>
              <a:rPr lang="it-IT" b="1" dirty="0">
                <a:latin typeface="Times New Roman" panose="02020603050405020304" pitchFamily="18" charset="0"/>
                <a:cs typeface="Times New Roman" panose="02020603050405020304" pitchFamily="18" charset="0"/>
              </a:rPr>
              <a:t>riuscire a vendere prima che il prezzo </a:t>
            </a:r>
            <a:r>
              <a:rPr lang="it-IT" b="1" dirty="0" smtClean="0">
                <a:latin typeface="Times New Roman" panose="02020603050405020304" pitchFamily="18" charset="0"/>
                <a:cs typeface="Times New Roman" panose="02020603050405020304" pitchFamily="18" charset="0"/>
              </a:rPr>
              <a:t>crolli</a:t>
            </a:r>
            <a:r>
              <a:rPr lang="it-IT" dirty="0">
                <a:latin typeface="Times New Roman" panose="02020603050405020304" pitchFamily="18" charset="0"/>
                <a:cs typeface="Times New Roman" panose="02020603050405020304" pitchFamily="18" charset="0"/>
              </a:rPr>
              <a:t> </a:t>
            </a:r>
            <a:r>
              <a:rPr lang="it-IT" dirty="0" smtClean="0">
                <a:latin typeface="Times New Roman" panose="02020603050405020304" pitchFamily="18" charset="0"/>
                <a:cs typeface="Times New Roman" panose="02020603050405020304" pitchFamily="18" charset="0"/>
              </a:rPr>
              <a:t>(riuscire cioè a </a:t>
            </a:r>
            <a:r>
              <a:rPr lang="it-IT" b="1" dirty="0" smtClean="0">
                <a:latin typeface="Times New Roman" panose="02020603050405020304" pitchFamily="18" charset="0"/>
                <a:cs typeface="Times New Roman" panose="02020603050405020304" pitchFamily="18" charset="0"/>
              </a:rPr>
              <a:t>«battere il mercato»)</a:t>
            </a:r>
            <a:endParaRPr lang="it-IT" b="1" dirty="0"/>
          </a:p>
          <a:p>
            <a:endParaRPr lang="it-IT" dirty="0"/>
          </a:p>
        </p:txBody>
      </p:sp>
    </p:spTree>
    <p:extLst>
      <p:ext uri="{BB962C8B-B14F-4D97-AF65-F5344CB8AC3E}">
        <p14:creationId xmlns:p14="http://schemas.microsoft.com/office/powerpoint/2010/main" val="3837025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38200" y="775854"/>
            <a:ext cx="10515600" cy="5781963"/>
          </a:xfrm>
        </p:spPr>
        <p:txBody>
          <a:bodyPr>
            <a:normAutofit lnSpcReduction="10000"/>
          </a:bodyPr>
          <a:lstStyle/>
          <a:p>
            <a:pPr algn="just"/>
            <a:r>
              <a:rPr lang="it-IT" dirty="0" smtClean="0">
                <a:latin typeface="Times New Roman" panose="02020603050405020304" pitchFamily="18" charset="0"/>
                <a:cs typeface="Times New Roman" panose="02020603050405020304" pitchFamily="18" charset="0"/>
              </a:rPr>
              <a:t> L’analisi della complessità estende gli effetti dei </a:t>
            </a:r>
            <a:r>
              <a:rPr lang="it-IT" b="1" dirty="0" smtClean="0">
                <a:latin typeface="Times New Roman" panose="02020603050405020304" pitchFamily="18" charset="0"/>
                <a:cs typeface="Times New Roman" panose="02020603050405020304" pitchFamily="18" charset="0"/>
              </a:rPr>
              <a:t>positive feed-back a livello macroeconomico. Lo strumento </a:t>
            </a:r>
            <a:r>
              <a:rPr lang="it-IT" dirty="0" smtClean="0">
                <a:latin typeface="Times New Roman" panose="02020603050405020304" pitchFamily="18" charset="0"/>
                <a:cs typeface="Times New Roman" panose="02020603050405020304" pitchFamily="18" charset="0"/>
              </a:rPr>
              <a:t>è costituito dalla  </a:t>
            </a:r>
            <a:r>
              <a:rPr lang="it-IT" dirty="0">
                <a:latin typeface="Times New Roman" panose="02020603050405020304" pitchFamily="18" charset="0"/>
                <a:cs typeface="Times New Roman" panose="02020603050405020304" pitchFamily="18" charset="0"/>
              </a:rPr>
              <a:t>dall'importanza del </a:t>
            </a:r>
            <a:r>
              <a:rPr lang="it-IT" b="1" dirty="0">
                <a:latin typeface="Times New Roman" panose="02020603050405020304" pitchFamily="18" charset="0"/>
                <a:cs typeface="Times New Roman" panose="02020603050405020304" pitchFamily="18" charset="0"/>
              </a:rPr>
              <a:t>comportamento imitativo (</a:t>
            </a:r>
            <a:r>
              <a:rPr lang="it-IT" b="1" dirty="0" err="1">
                <a:latin typeface="Times New Roman" panose="02020603050405020304" pitchFamily="18" charset="0"/>
                <a:cs typeface="Times New Roman" panose="02020603050405020304" pitchFamily="18" charset="0"/>
              </a:rPr>
              <a:t>herding</a:t>
            </a:r>
            <a:r>
              <a:rPr lang="it-IT" b="1" dirty="0" smtClean="0">
                <a:latin typeface="Times New Roman" panose="02020603050405020304" pitchFamily="18" charset="0"/>
                <a:cs typeface="Times New Roman" panose="02020603050405020304" pitchFamily="18" charset="0"/>
              </a:rPr>
              <a:t>) all’interno di network che interagiscono (</a:t>
            </a:r>
            <a:r>
              <a:rPr lang="it-IT" b="1" dirty="0" err="1" smtClean="0">
                <a:latin typeface="Times New Roman" panose="02020603050405020304" pitchFamily="18" charset="0"/>
                <a:cs typeface="Times New Roman" panose="02020603050405020304" pitchFamily="18" charset="0"/>
              </a:rPr>
              <a:t>complex</a:t>
            </a:r>
            <a:r>
              <a:rPr lang="it-IT" b="1" dirty="0" smtClean="0">
                <a:latin typeface="Times New Roman" panose="02020603050405020304" pitchFamily="18" charset="0"/>
                <a:cs typeface="Times New Roman" panose="02020603050405020304" pitchFamily="18" charset="0"/>
              </a:rPr>
              <a:t> </a:t>
            </a:r>
            <a:r>
              <a:rPr lang="it-IT" b="1" dirty="0" err="1" smtClean="0">
                <a:latin typeface="Times New Roman" panose="02020603050405020304" pitchFamily="18" charset="0"/>
                <a:cs typeface="Times New Roman" panose="02020603050405020304" pitchFamily="18" charset="0"/>
              </a:rPr>
              <a:t>interective</a:t>
            </a:r>
            <a:r>
              <a:rPr lang="it-IT" b="1" dirty="0" smtClean="0">
                <a:latin typeface="Times New Roman" panose="02020603050405020304" pitchFamily="18" charset="0"/>
                <a:cs typeface="Times New Roman" panose="02020603050405020304" pitchFamily="18" charset="0"/>
              </a:rPr>
              <a:t> networks)</a:t>
            </a:r>
          </a:p>
          <a:p>
            <a:pPr algn="just"/>
            <a:r>
              <a:rPr lang="it-IT" dirty="0" smtClean="0">
                <a:latin typeface="Times New Roman" panose="02020603050405020304" pitchFamily="18" charset="0"/>
                <a:cs typeface="Times New Roman" panose="02020603050405020304" pitchFamily="18" charset="0"/>
              </a:rPr>
              <a:t>Questo </a:t>
            </a:r>
            <a:r>
              <a:rPr lang="it-IT" dirty="0">
                <a:latin typeface="Times New Roman" panose="02020603050405020304" pitchFamily="18" charset="0"/>
                <a:cs typeface="Times New Roman" panose="02020603050405020304" pitchFamily="18" charset="0"/>
              </a:rPr>
              <a:t>può </a:t>
            </a:r>
            <a:r>
              <a:rPr lang="it-IT" dirty="0" smtClean="0">
                <a:latin typeface="Times New Roman" panose="02020603050405020304" pitchFamily="18" charset="0"/>
                <a:cs typeface="Times New Roman" panose="02020603050405020304" pitchFamily="18" charset="0"/>
              </a:rPr>
              <a:t>infatti portare </a:t>
            </a:r>
            <a:r>
              <a:rPr lang="it-IT" dirty="0">
                <a:latin typeface="Times New Roman" panose="02020603050405020304" pitchFamily="18" charset="0"/>
                <a:cs typeface="Times New Roman" panose="02020603050405020304" pitchFamily="18" charset="0"/>
              </a:rPr>
              <a:t>a delle vere e proprie </a:t>
            </a:r>
            <a:r>
              <a:rPr lang="it-IT" b="1" dirty="0">
                <a:latin typeface="Times New Roman" panose="02020603050405020304" pitchFamily="18" charset="0"/>
                <a:cs typeface="Times New Roman" panose="02020603050405020304" pitchFamily="18" charset="0"/>
              </a:rPr>
              <a:t>ondate di </a:t>
            </a:r>
            <a:r>
              <a:rPr lang="it-IT" b="1" dirty="0" smtClean="0">
                <a:latin typeface="Times New Roman" panose="02020603050405020304" pitchFamily="18" charset="0"/>
                <a:cs typeface="Times New Roman" panose="02020603050405020304" pitchFamily="18" charset="0"/>
              </a:rPr>
              <a:t>euforia o di panico </a:t>
            </a:r>
            <a:r>
              <a:rPr lang="it-IT" dirty="0">
                <a:latin typeface="Times New Roman" panose="02020603050405020304" pitchFamily="18" charset="0"/>
                <a:cs typeface="Times New Roman" panose="02020603050405020304" pitchFamily="18" charset="0"/>
              </a:rPr>
              <a:t>che esulano </a:t>
            </a:r>
            <a:r>
              <a:rPr lang="it-IT" b="1" dirty="0" smtClean="0">
                <a:latin typeface="Times New Roman" panose="02020603050405020304" pitchFamily="18" charset="0"/>
                <a:cs typeface="Times New Roman" panose="02020603050405020304" pitchFamily="18" charset="0"/>
              </a:rPr>
              <a:t>dall’approccio metodologico </a:t>
            </a:r>
            <a:r>
              <a:rPr lang="it-IT" dirty="0" smtClean="0">
                <a:latin typeface="Times New Roman" panose="02020603050405020304" pitchFamily="18" charset="0"/>
                <a:cs typeface="Times New Roman" panose="02020603050405020304" pitchFamily="18" charset="0"/>
              </a:rPr>
              <a:t>della </a:t>
            </a:r>
            <a:r>
              <a:rPr lang="it-IT" dirty="0">
                <a:latin typeface="Times New Roman" panose="02020603050405020304" pitchFamily="18" charset="0"/>
                <a:cs typeface="Times New Roman" panose="02020603050405020304" pitchFamily="18" charset="0"/>
              </a:rPr>
              <a:t>teoria standard. </a:t>
            </a:r>
            <a:endParaRPr lang="it-IT" dirty="0" smtClean="0">
              <a:latin typeface="Times New Roman" panose="02020603050405020304" pitchFamily="18" charset="0"/>
              <a:cs typeface="Times New Roman" panose="02020603050405020304" pitchFamily="18" charset="0"/>
            </a:endParaRPr>
          </a:p>
          <a:p>
            <a:pPr algn="just"/>
            <a:r>
              <a:rPr lang="it-IT" dirty="0">
                <a:latin typeface="Times New Roman" panose="02020603050405020304" pitchFamily="18" charset="0"/>
                <a:cs typeface="Times New Roman" panose="02020603050405020304" pitchFamily="18" charset="0"/>
              </a:rPr>
              <a:t>La </a:t>
            </a:r>
            <a:r>
              <a:rPr lang="it-IT" b="1" dirty="0">
                <a:latin typeface="Times New Roman" panose="02020603050405020304" pitchFamily="18" charset="0"/>
                <a:cs typeface="Times New Roman" panose="02020603050405020304" pitchFamily="18" charset="0"/>
              </a:rPr>
              <a:t>tendenza al comportamento imitativo </a:t>
            </a:r>
            <a:r>
              <a:rPr lang="it-IT" dirty="0">
                <a:latin typeface="Times New Roman" panose="02020603050405020304" pitchFamily="18" charset="0"/>
                <a:cs typeface="Times New Roman" panose="02020603050405020304" pitchFamily="18" charset="0"/>
              </a:rPr>
              <a:t>rappresenta </a:t>
            </a:r>
            <a:r>
              <a:rPr lang="it-IT" b="1" dirty="0">
                <a:latin typeface="Times New Roman" panose="02020603050405020304" pitchFamily="18" charset="0"/>
                <a:cs typeface="Times New Roman" panose="02020603050405020304" pitchFamily="18" charset="0"/>
              </a:rPr>
              <a:t>quindi un elemento d'instabilità intrinseca</a:t>
            </a:r>
            <a:r>
              <a:rPr lang="it-IT" dirty="0">
                <a:latin typeface="Times New Roman" panose="02020603050405020304" pitchFamily="18" charset="0"/>
                <a:cs typeface="Times New Roman" panose="02020603050405020304" pitchFamily="18" charset="0"/>
              </a:rPr>
              <a:t> in cui </a:t>
            </a:r>
            <a:r>
              <a:rPr lang="it-IT" b="1" dirty="0">
                <a:latin typeface="Times New Roman" panose="02020603050405020304" pitchFamily="18" charset="0"/>
                <a:cs typeface="Times New Roman" panose="02020603050405020304" pitchFamily="18" charset="0"/>
              </a:rPr>
              <a:t>il collasso può essere scatenato da un evento minore o addirittura </a:t>
            </a:r>
            <a:r>
              <a:rPr lang="it-IT" b="1" dirty="0" smtClean="0">
                <a:latin typeface="Times New Roman" panose="02020603050405020304" pitchFamily="18" charset="0"/>
                <a:cs typeface="Times New Roman" panose="02020603050405020304" pitchFamily="18" charset="0"/>
              </a:rPr>
              <a:t>irrilevante</a:t>
            </a:r>
            <a:r>
              <a:rPr lang="it-IT" dirty="0" smtClean="0">
                <a:latin typeface="Times New Roman" panose="02020603050405020304" pitchFamily="18" charset="0"/>
                <a:cs typeface="Times New Roman" panose="02020603050405020304" pitchFamily="18" charset="0"/>
              </a:rPr>
              <a:t> </a:t>
            </a:r>
          </a:p>
          <a:p>
            <a:pPr algn="just"/>
            <a:r>
              <a:rPr lang="it-IT" dirty="0">
                <a:latin typeface="Times New Roman" panose="02020603050405020304" pitchFamily="18" charset="0"/>
                <a:cs typeface="Times New Roman" panose="02020603050405020304" pitchFamily="18" charset="0"/>
              </a:rPr>
              <a:t>U</a:t>
            </a:r>
            <a:r>
              <a:rPr lang="it-IT" dirty="0" smtClean="0">
                <a:latin typeface="Times New Roman" panose="02020603050405020304" pitchFamily="18" charset="0"/>
                <a:cs typeface="Times New Roman" panose="02020603050405020304" pitchFamily="18" charset="0"/>
              </a:rPr>
              <a:t>na </a:t>
            </a:r>
            <a:r>
              <a:rPr lang="it-IT" b="1" dirty="0">
                <a:latin typeface="Times New Roman" panose="02020603050405020304" pitchFamily="18" charset="0"/>
                <a:cs typeface="Times New Roman" panose="02020603050405020304" pitchFamily="18" charset="0"/>
              </a:rPr>
              <a:t>piccola variazione di prezzo </a:t>
            </a:r>
            <a:r>
              <a:rPr lang="it-IT" dirty="0">
                <a:latin typeface="Times New Roman" panose="02020603050405020304" pitchFamily="18" charset="0"/>
                <a:cs typeface="Times New Roman" panose="02020603050405020304" pitchFamily="18" charset="0"/>
              </a:rPr>
              <a:t>che può avvenire per ragioni del tutto casuali, o per qualunque altro </a:t>
            </a:r>
            <a:r>
              <a:rPr lang="it-IT" b="1" dirty="0">
                <a:latin typeface="Times New Roman" panose="02020603050405020304" pitchFamily="18" charset="0"/>
                <a:cs typeface="Times New Roman" panose="02020603050405020304" pitchFamily="18" charset="0"/>
              </a:rPr>
              <a:t>fenomeno </a:t>
            </a:r>
            <a:r>
              <a:rPr lang="it-IT" b="1" dirty="0" smtClean="0">
                <a:latin typeface="Times New Roman" panose="02020603050405020304" pitchFamily="18" charset="0"/>
                <a:cs typeface="Times New Roman" panose="02020603050405020304" pitchFamily="18" charset="0"/>
              </a:rPr>
              <a:t>accidentale «</a:t>
            </a:r>
            <a:r>
              <a:rPr lang="it-IT" b="1" dirty="0" err="1" smtClean="0">
                <a:latin typeface="Times New Roman" panose="02020603050405020304" pitchFamily="18" charset="0"/>
                <a:cs typeface="Times New Roman" panose="02020603050405020304" pitchFamily="18" charset="0"/>
              </a:rPr>
              <a:t>butterfly</a:t>
            </a:r>
            <a:r>
              <a:rPr lang="it-IT" b="1" dirty="0" smtClean="0">
                <a:latin typeface="Times New Roman" panose="02020603050405020304" pitchFamily="18" charset="0"/>
                <a:cs typeface="Times New Roman" panose="02020603050405020304" pitchFamily="18" charset="0"/>
              </a:rPr>
              <a:t> </a:t>
            </a:r>
            <a:r>
              <a:rPr lang="it-IT" b="1" dirty="0" err="1" smtClean="0">
                <a:latin typeface="Times New Roman" panose="02020603050405020304" pitchFamily="18" charset="0"/>
                <a:cs typeface="Times New Roman" panose="02020603050405020304" pitchFamily="18" charset="0"/>
              </a:rPr>
              <a:t>effect</a:t>
            </a:r>
            <a:r>
              <a:rPr lang="it-IT" b="1" dirty="0" smtClean="0">
                <a:latin typeface="Times New Roman" panose="02020603050405020304" pitchFamily="18" charset="0"/>
                <a:cs typeface="Times New Roman" panose="02020603050405020304" pitchFamily="18" charset="0"/>
              </a:rPr>
              <a:t>»</a:t>
            </a:r>
            <a:r>
              <a:rPr lang="it-IT" dirty="0" smtClean="0">
                <a:latin typeface="Times New Roman" panose="02020603050405020304" pitchFamily="18" charset="0"/>
                <a:cs typeface="Times New Roman" panose="02020603050405020304" pitchFamily="18" charset="0"/>
              </a:rPr>
              <a:t>: </a:t>
            </a:r>
            <a:r>
              <a:rPr lang="it-IT" b="1" dirty="0">
                <a:latin typeface="Times New Roman" panose="02020603050405020304" pitchFamily="18" charset="0"/>
                <a:cs typeface="Times New Roman" panose="02020603050405020304" pitchFamily="18" charset="0"/>
              </a:rPr>
              <a:t>tale prospettiva elimina il rapporto di causa-effetto che è alla base del modello tradizionale. </a:t>
            </a:r>
          </a:p>
          <a:p>
            <a:pPr algn="just"/>
            <a:endParaRPr lang="it-I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65668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1984</Words>
  <Application>Microsoft Office PowerPoint</Application>
  <PresentationFormat>Widescreen</PresentationFormat>
  <Paragraphs>76</Paragraphs>
  <Slides>16</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16</vt:i4>
      </vt:variant>
    </vt:vector>
  </HeadingPairs>
  <TitlesOfParts>
    <vt:vector size="22" baseType="lpstr">
      <vt:lpstr>Arial</vt:lpstr>
      <vt:lpstr>Calibri</vt:lpstr>
      <vt:lpstr>Calibri Light</vt:lpstr>
      <vt:lpstr>Cambria Math</vt:lpstr>
      <vt:lpstr>Times New Roman</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Lino</dc:creator>
  <cp:lastModifiedBy>Utente Windows</cp:lastModifiedBy>
  <cp:revision>1</cp:revision>
  <dcterms:created xsi:type="dcterms:W3CDTF">2019-01-21T06:58:50Z</dcterms:created>
  <dcterms:modified xsi:type="dcterms:W3CDTF">2019-01-22T10:05:25Z</dcterms:modified>
</cp:coreProperties>
</file>